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0"/>
  </p:notesMasterIdLst>
  <p:sldIdLst>
    <p:sldId id="256" r:id="rId2"/>
    <p:sldId id="271" r:id="rId3"/>
    <p:sldId id="258" r:id="rId4"/>
    <p:sldId id="273" r:id="rId5"/>
    <p:sldId id="257" r:id="rId6"/>
    <p:sldId id="259" r:id="rId7"/>
    <p:sldId id="261" r:id="rId8"/>
    <p:sldId id="281" r:id="rId9"/>
    <p:sldId id="262" r:id="rId10"/>
    <p:sldId id="275" r:id="rId11"/>
    <p:sldId id="276" r:id="rId12"/>
    <p:sldId id="277" r:id="rId13"/>
    <p:sldId id="278" r:id="rId14"/>
    <p:sldId id="274" r:id="rId15"/>
    <p:sldId id="269" r:id="rId16"/>
    <p:sldId id="267" r:id="rId17"/>
    <p:sldId id="295" r:id="rId18"/>
    <p:sldId id="294" r:id="rId19"/>
    <p:sldId id="293" r:id="rId20"/>
    <p:sldId id="291" r:id="rId21"/>
    <p:sldId id="287" r:id="rId22"/>
    <p:sldId id="288" r:id="rId23"/>
    <p:sldId id="282" r:id="rId24"/>
    <p:sldId id="290" r:id="rId25"/>
    <p:sldId id="283" r:id="rId26"/>
    <p:sldId id="280" r:id="rId27"/>
    <p:sldId id="279" r:id="rId28"/>
    <p:sldId id="270" r:id="rId2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mc="http://schemas.openxmlformats.org/markup-compatibility/2006" xmlns:mv="urn:schemas-microsoft-com:mac:vml" xmlns:p14="http://schemas.microsoft.com/office/powerpoint/2010/main" xmlns="" val="0"/>
    </p:ext>
    <p:ext uri="{D31A062A-798A-4329-ABDD-BBA856620510}">
      <p14:defaultImageDpi xmlns:mc="http://schemas.openxmlformats.org/markup-compatibility/2006" xmlns:mv="urn:schemas-microsoft-com:mac:vml" xmlns:p14="http://schemas.microsoft.com/office/powerpoint/2010/main" xmlns=""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202B0CA-FC54-4496-8BCA-5EF66A818D29}" styleName="Dark Style 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dk1">
              <a:tint val="20000"/>
            </a:schemeClr>
          </a:solidFill>
        </a:fill>
      </a:tcStyle>
    </a:lastRow>
    <a:firstRow>
      <a:tcTxStyle b="on">
        <a:fontRef idx="minor">
          <a:scrgbClr r="0" g="0" b="0"/>
        </a:fontRef>
        <a:schemeClr val="lt1"/>
      </a:tcTxStyle>
      <a:tcStyle>
        <a:tcBdr/>
        <a:fill>
          <a:solidFill>
            <a:schemeClr val="dk1"/>
          </a:solid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18603FDC-E32A-4AB5-989C-0864C3EAD2B8}" styleName="Themed Style 2 - Accent 2">
    <a:tblBg>
      <a:fillRef idx="3">
        <a:schemeClr val="accent2"/>
      </a:fillRef>
      <a:effectRef idx="3">
        <a:schemeClr val="accent2"/>
      </a:effectRef>
    </a:tblBg>
    <a:wholeTbl>
      <a:tcTxStyle>
        <a:fontRef idx="minor">
          <a:scrgbClr r="0" g="0" b="0"/>
        </a:fontRef>
        <a:schemeClr val="lt1"/>
      </a:tcTxStyle>
      <a:tcStyle>
        <a:tcBdr>
          <a:left>
            <a:lnRef idx="1">
              <a:schemeClr val="accent2">
                <a:tint val="50000"/>
              </a:schemeClr>
            </a:lnRef>
          </a:left>
          <a:right>
            <a:lnRef idx="1">
              <a:schemeClr val="accent2">
                <a:tint val="50000"/>
              </a:schemeClr>
            </a:lnRef>
          </a:right>
          <a:top>
            <a:lnRef idx="1">
              <a:schemeClr val="accent2">
                <a:tint val="50000"/>
              </a:schemeClr>
            </a:lnRef>
          </a:top>
          <a:bottom>
            <a:lnRef idx="1">
              <a:schemeClr val="accent2">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620"/>
    <p:restoredTop sz="94660"/>
  </p:normalViewPr>
  <p:slideViewPr>
    <p:cSldViewPr>
      <p:cViewPr varScale="1">
        <p:scale>
          <a:sx n="74" d="100"/>
          <a:sy n="74" d="100"/>
        </p:scale>
        <p:origin x="-876" y="-102"/>
      </p:cViewPr>
      <p:guideLst>
        <p:guide orient="horz" pos="2160"/>
        <p:guide pos="2880"/>
      </p:guideLst>
    </p:cSldViewPr>
  </p:slideViewPr>
  <p:notesTextViewPr>
    <p:cViewPr>
      <p:scale>
        <a:sx n="1" d="1"/>
        <a:sy n="1" d="1"/>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BEC1A45-DB8C-C248-BED1-7A0E6ECFAE6A}" type="datetimeFigureOut">
              <a:rPr lang="en-US" smtClean="0"/>
              <a:pPr/>
              <a:t>6/30/2010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6041B8C0-802F-6041-B2CE-FA0725EDB21C}"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3262522676"/>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b="1" dirty="0" smtClean="0">
                <a:solidFill>
                  <a:srgbClr val="FF0000"/>
                </a:solidFill>
              </a:rPr>
              <a:t>WHAT DID IT REVEAL???</a:t>
            </a:r>
            <a:endParaRPr lang="en-US" dirty="0"/>
          </a:p>
        </p:txBody>
      </p:sp>
      <p:sp>
        <p:nvSpPr>
          <p:cNvPr id="4" name="Slide Number Placeholder 3"/>
          <p:cNvSpPr>
            <a:spLocks noGrp="1"/>
          </p:cNvSpPr>
          <p:nvPr>
            <p:ph type="sldNum" sz="quarter" idx="10"/>
          </p:nvPr>
        </p:nvSpPr>
        <p:spPr/>
        <p:txBody>
          <a:bodyPr/>
          <a:lstStyle/>
          <a:p>
            <a:fld id="{6041B8C0-802F-6041-B2CE-FA0725EDB21C}" type="slidenum">
              <a:rPr lang="en-US" smtClean="0"/>
              <a:pPr/>
              <a:t>26</a:t>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A79C6D5-A76F-49AE-BDAD-B4B9CCB6F828}" type="datetimeFigureOut">
              <a:rPr lang="en-US" smtClean="0"/>
              <a:pPr/>
              <a:t>6/30/2010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304104450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A79C6D5-A76F-49AE-BDAD-B4B9CCB6F828}" type="datetimeFigureOut">
              <a:rPr lang="en-US" smtClean="0"/>
              <a:pPr/>
              <a:t>6/30/2010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374946136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A79C6D5-A76F-49AE-BDAD-B4B9CCB6F828}" type="datetimeFigureOut">
              <a:rPr lang="en-US" smtClean="0"/>
              <a:pPr/>
              <a:t>6/30/2010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15838650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A79C6D5-A76F-49AE-BDAD-B4B9CCB6F828}" type="datetimeFigureOut">
              <a:rPr lang="en-US" smtClean="0"/>
              <a:pPr/>
              <a:t>6/30/2010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341959206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A79C6D5-A76F-49AE-BDAD-B4B9CCB6F828}" type="datetimeFigureOut">
              <a:rPr lang="en-US" smtClean="0"/>
              <a:pPr/>
              <a:t>6/30/2010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31507860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A79C6D5-A76F-49AE-BDAD-B4B9CCB6F828}" type="datetimeFigureOut">
              <a:rPr lang="en-US" smtClean="0"/>
              <a:pPr/>
              <a:t>6/30/2010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33178759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A79C6D5-A76F-49AE-BDAD-B4B9CCB6F828}" type="datetimeFigureOut">
              <a:rPr lang="en-US" smtClean="0"/>
              <a:pPr/>
              <a:t>6/30/2010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69982196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A79C6D5-A76F-49AE-BDAD-B4B9CCB6F828}" type="datetimeFigureOut">
              <a:rPr lang="en-US" smtClean="0"/>
              <a:pPr/>
              <a:t>6/30/2010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169849957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A79C6D5-A76F-49AE-BDAD-B4B9CCB6F828}" type="datetimeFigureOut">
              <a:rPr lang="en-US" smtClean="0"/>
              <a:pPr/>
              <a:t>6/30/2010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305273062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A79C6D5-A76F-49AE-BDAD-B4B9CCB6F828}" type="datetimeFigureOut">
              <a:rPr lang="en-US" smtClean="0"/>
              <a:pPr/>
              <a:t>6/30/2010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32990639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A79C6D5-A76F-49AE-BDAD-B4B9CCB6F828}" type="datetimeFigureOut">
              <a:rPr lang="en-US" smtClean="0"/>
              <a:pPr/>
              <a:t>6/30/2010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185761452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A79C6D5-A76F-49AE-BDAD-B4B9CCB6F828}" type="datetimeFigureOut">
              <a:rPr lang="en-US" smtClean="0"/>
              <a:pPr/>
              <a:t>6/30/2010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2D32EC64-CF61-4767-AA65-F9EEB7485E35}" type="slidenum">
              <a:rPr lang="en-US" smtClean="0"/>
              <a:pPr/>
              <a:t>‹#›</a:t>
            </a:fld>
            <a:endParaRPr lang="en-US"/>
          </a:p>
        </p:txBody>
      </p:sp>
    </p:spTree>
    <p:extLst>
      <p:ext uri="{BB962C8B-B14F-4D97-AF65-F5344CB8AC3E}">
        <p14:creationId xmlns:mc="http://schemas.openxmlformats.org/markup-compatibility/2006" xmlns:mv="urn:schemas-microsoft-com:mac:vml" xmlns:p14="http://schemas.microsoft.com/office/powerpoint/2010/main" xmlns="" val="129146482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838201"/>
            <a:ext cx="7772400" cy="2133599"/>
          </a:xfrm>
        </p:spPr>
        <p:txBody>
          <a:bodyPr>
            <a:normAutofit fontScale="90000"/>
          </a:bodyPr>
          <a:lstStyle/>
          <a:p>
            <a:r>
              <a:rPr lang="en-US" dirty="0" smtClean="0"/>
              <a:t>Impact of ISI on Teacher Disposition on Self as Writer and </a:t>
            </a:r>
            <a:br>
              <a:rPr lang="en-US" dirty="0" smtClean="0"/>
            </a:br>
            <a:r>
              <a:rPr lang="en-US" dirty="0" smtClean="0"/>
              <a:t>Writing Teacher </a:t>
            </a:r>
            <a:br>
              <a:rPr lang="en-US" dirty="0" smtClean="0"/>
            </a:br>
            <a:r>
              <a:rPr lang="en-US" dirty="0" smtClean="0"/>
              <a:t>     </a:t>
            </a:r>
            <a:endParaRPr lang="en-US" dirty="0"/>
          </a:p>
        </p:txBody>
      </p:sp>
      <p:sp>
        <p:nvSpPr>
          <p:cNvPr id="3" name="Subtitle 2"/>
          <p:cNvSpPr>
            <a:spLocks noGrp="1"/>
          </p:cNvSpPr>
          <p:nvPr>
            <p:ph type="subTitle" idx="1"/>
          </p:nvPr>
        </p:nvSpPr>
        <p:spPr>
          <a:xfrm>
            <a:off x="1371600" y="3886200"/>
            <a:ext cx="6400800" cy="2514600"/>
          </a:xfrm>
        </p:spPr>
        <p:txBody>
          <a:bodyPr/>
          <a:lstStyle/>
          <a:p>
            <a:r>
              <a:rPr lang="en-US" dirty="0" smtClean="0"/>
              <a:t>Lynda M Valerie PhD</a:t>
            </a:r>
          </a:p>
          <a:p>
            <a:r>
              <a:rPr lang="en-US" dirty="0" smtClean="0"/>
              <a:t>Central Connecticut State University</a:t>
            </a:r>
          </a:p>
          <a:p>
            <a:r>
              <a:rPr lang="en-US" dirty="0" smtClean="0"/>
              <a:t>IRA World Congress</a:t>
            </a:r>
          </a:p>
          <a:p>
            <a:r>
              <a:rPr lang="en-US" dirty="0" smtClean="0"/>
              <a:t>Auckland, New Zealand</a:t>
            </a:r>
          </a:p>
          <a:p>
            <a:endParaRPr lang="en-US" dirty="0" smtClean="0"/>
          </a:p>
          <a:p>
            <a:endParaRPr lang="en-US" dirty="0" smtClean="0"/>
          </a:p>
          <a:p>
            <a:endParaRPr lang="en-US" dirty="0"/>
          </a:p>
        </p:txBody>
      </p:sp>
    </p:spTree>
    <p:extLst>
      <p:ext uri="{BB962C8B-B14F-4D97-AF65-F5344CB8AC3E}">
        <p14:creationId xmlns:mc="http://schemas.openxmlformats.org/markup-compatibility/2006" xmlns:mv="urn:schemas-microsoft-com:mac:vml" xmlns:p14="http://schemas.microsoft.com/office/powerpoint/2010/main" xmlns="" val="101052616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Examples from prior ISI data from interviews and journals</a:t>
            </a:r>
            <a:endParaRPr lang="en-US" dirty="0"/>
          </a:p>
        </p:txBody>
      </p:sp>
      <p:sp>
        <p:nvSpPr>
          <p:cNvPr id="3" name="Content Placeholder 2"/>
          <p:cNvSpPr>
            <a:spLocks noGrp="1"/>
          </p:cNvSpPr>
          <p:nvPr>
            <p:ph idx="1"/>
          </p:nvPr>
        </p:nvSpPr>
        <p:spPr/>
        <p:txBody>
          <a:bodyPr>
            <a:normAutofit fontScale="92500"/>
          </a:bodyPr>
          <a:lstStyle/>
          <a:p>
            <a:r>
              <a:rPr lang="en-US" dirty="0" smtClean="0"/>
              <a:t>“As a writer, I start off cautious.”</a:t>
            </a:r>
          </a:p>
          <a:p>
            <a:r>
              <a:rPr lang="en-US" dirty="0" smtClean="0"/>
              <a:t>“I am an enthusiastic, sporadic, varied writer.”</a:t>
            </a:r>
          </a:p>
          <a:p>
            <a:r>
              <a:rPr lang="en-US" dirty="0" smtClean="0"/>
              <a:t>“Free writing is the most difficult for me.”</a:t>
            </a:r>
          </a:p>
          <a:p>
            <a:r>
              <a:rPr lang="en-US" dirty="0" smtClean="0"/>
              <a:t>“Hmmm.  Myself as a writer.  Well. I can’t say that I can call myself a writer.”</a:t>
            </a:r>
          </a:p>
          <a:p>
            <a:r>
              <a:rPr lang="en-US" dirty="0" smtClean="0"/>
              <a:t>“I’m a fan of words and sentences.  When I write, there’s a certain comfort.”</a:t>
            </a:r>
          </a:p>
          <a:p>
            <a:r>
              <a:rPr lang="en-US" dirty="0" smtClean="0"/>
              <a:t>“I’m a writer who struggles to say what I mean”</a:t>
            </a:r>
          </a:p>
          <a:p>
            <a:endParaRPr lang="en-US"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Example of Post ISI data from interviews</a:t>
            </a:r>
            <a:endParaRPr lang="en-US" dirty="0"/>
          </a:p>
        </p:txBody>
      </p:sp>
      <p:sp>
        <p:nvSpPr>
          <p:cNvPr id="3" name="Content Placeholder 2"/>
          <p:cNvSpPr>
            <a:spLocks noGrp="1"/>
          </p:cNvSpPr>
          <p:nvPr>
            <p:ph idx="1"/>
          </p:nvPr>
        </p:nvSpPr>
        <p:spPr/>
        <p:txBody>
          <a:bodyPr/>
          <a:lstStyle/>
          <a:p>
            <a:r>
              <a:rPr lang="en-US" dirty="0" smtClean="0"/>
              <a:t>“I’m a more open writer.  I’m less critical of myself…”</a:t>
            </a:r>
          </a:p>
          <a:p>
            <a:r>
              <a:rPr lang="en-US" dirty="0" smtClean="0"/>
              <a:t>“I enjoy writing more and I defiantly see myself as a writer.”</a:t>
            </a:r>
          </a:p>
          <a:p>
            <a:r>
              <a:rPr lang="en-US" dirty="0" smtClean="0"/>
              <a:t>“I don’t know that I write anymore than I did before, but I feel more comfortable writing creatively. I feel more confident now” </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Examples of change in</a:t>
            </a:r>
            <a:br>
              <a:rPr lang="en-US" dirty="0" smtClean="0"/>
            </a:br>
            <a:r>
              <a:rPr lang="en-US" dirty="0" smtClean="0"/>
              <a:t> disposition as a writer</a:t>
            </a:r>
            <a:endParaRPr lang="en-US" dirty="0"/>
          </a:p>
        </p:txBody>
      </p:sp>
      <p:sp>
        <p:nvSpPr>
          <p:cNvPr id="3" name="Content Placeholder 2"/>
          <p:cNvSpPr>
            <a:spLocks noGrp="1"/>
          </p:cNvSpPr>
          <p:nvPr>
            <p:ph idx="1"/>
          </p:nvPr>
        </p:nvSpPr>
        <p:spPr/>
        <p:txBody>
          <a:bodyPr>
            <a:normAutofit lnSpcReduction="10000"/>
          </a:bodyPr>
          <a:lstStyle/>
          <a:p>
            <a:r>
              <a:rPr lang="en-US" dirty="0" smtClean="0"/>
              <a:t>“As a writer, I’m a beginner”  (</a:t>
            </a:r>
            <a:r>
              <a:rPr lang="en-US" sz="2800" dirty="0" smtClean="0"/>
              <a:t>Two years later, this teacher co-authored an article.)</a:t>
            </a:r>
          </a:p>
          <a:p>
            <a:r>
              <a:rPr lang="en-US" dirty="0" smtClean="0"/>
              <a:t>“I struggle to find just the right word.  It’s difficult”  …. “I’ve learned that the more you write, the easier it becomes”</a:t>
            </a:r>
          </a:p>
          <a:p>
            <a:r>
              <a:rPr lang="en-US" dirty="0" smtClean="0"/>
              <a:t>“Before ISI, I did not perceive myself as a writer. I didn’t feel my writing was worthy of sharing”… “After the ISI, my perception did an 80% turnaround.”    </a:t>
            </a:r>
          </a:p>
          <a:p>
            <a:endParaRPr lang="en-US"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33400" y="304800"/>
            <a:ext cx="8229600" cy="838200"/>
          </a:xfrm>
        </p:spPr>
        <p:txBody>
          <a:bodyPr>
            <a:normAutofit/>
          </a:bodyPr>
          <a:lstStyle/>
          <a:p>
            <a:r>
              <a:rPr lang="en-US" dirty="0" smtClean="0"/>
              <a:t>Writing Behaviors </a:t>
            </a:r>
            <a:endParaRPr lang="en-US" dirty="0"/>
          </a:p>
        </p:txBody>
      </p:sp>
      <p:sp>
        <p:nvSpPr>
          <p:cNvPr id="3" name="Content Placeholder 2"/>
          <p:cNvSpPr>
            <a:spLocks noGrp="1"/>
          </p:cNvSpPr>
          <p:nvPr>
            <p:ph idx="1"/>
          </p:nvPr>
        </p:nvSpPr>
        <p:spPr>
          <a:xfrm>
            <a:off x="457200" y="1295400"/>
            <a:ext cx="8229600" cy="5181600"/>
          </a:xfrm>
        </p:spPr>
        <p:txBody>
          <a:bodyPr>
            <a:normAutofit fontScale="25000" lnSpcReduction="20000"/>
          </a:bodyPr>
          <a:lstStyle/>
          <a:p>
            <a:pPr marL="0" indent="0">
              <a:buNone/>
            </a:pPr>
            <a:r>
              <a:rPr lang="en-US" dirty="0" smtClean="0"/>
              <a:t>“</a:t>
            </a:r>
            <a:r>
              <a:rPr lang="en-US" sz="7200" dirty="0" smtClean="0"/>
              <a:t>Are you part of an established writing group?” </a:t>
            </a:r>
          </a:p>
          <a:p>
            <a:pPr marL="0" indent="0">
              <a:buNone/>
            </a:pPr>
            <a:r>
              <a:rPr lang="en-US" sz="7200" dirty="0" smtClean="0"/>
              <a:t>	Only 8.6% of the respondents are members of a writing group</a:t>
            </a:r>
          </a:p>
          <a:p>
            <a:pPr marL="0" indent="0">
              <a:buNone/>
            </a:pPr>
            <a:endParaRPr lang="en-US" dirty="0" smtClean="0"/>
          </a:p>
          <a:p>
            <a:pPr marL="0" indent="0">
              <a:buNone/>
            </a:pPr>
            <a:r>
              <a:rPr lang="en-US" sz="7200" dirty="0" smtClean="0"/>
              <a:t> “Presently, are you working on a writing project?”</a:t>
            </a:r>
          </a:p>
          <a:p>
            <a:pPr marL="0" indent="0">
              <a:buNone/>
            </a:pPr>
            <a:r>
              <a:rPr lang="en-US" sz="7200" dirty="0" smtClean="0"/>
              <a:t>  	 61% are currently (at the time of interview)  working independently on a </a:t>
            </a:r>
          </a:p>
          <a:p>
            <a:pPr marL="0" indent="0">
              <a:buNone/>
            </a:pPr>
            <a:r>
              <a:rPr lang="en-US" sz="7200" dirty="0"/>
              <a:t>	</a:t>
            </a:r>
            <a:r>
              <a:rPr lang="en-US" sz="7200" dirty="0" smtClean="0"/>
              <a:t> particular writing project. </a:t>
            </a:r>
          </a:p>
          <a:p>
            <a:pPr marL="0" indent="0">
              <a:buNone/>
            </a:pPr>
            <a:endParaRPr lang="en-US" dirty="0" smtClean="0"/>
          </a:p>
          <a:p>
            <a:pPr marL="0" indent="0">
              <a:buNone/>
            </a:pPr>
            <a:r>
              <a:rPr lang="en-US" sz="7200" dirty="0" smtClean="0"/>
              <a:t> “  Is there a writing project that you would like to work on?”</a:t>
            </a:r>
          </a:p>
          <a:p>
            <a:pPr marL="0" indent="0">
              <a:buNone/>
            </a:pPr>
            <a:r>
              <a:rPr lang="en-US" sz="7200" dirty="0" smtClean="0"/>
              <a:t>	81% of the respondents could specifically describe  the written project  they </a:t>
            </a:r>
          </a:p>
          <a:p>
            <a:pPr marL="0" indent="0">
              <a:buNone/>
            </a:pPr>
            <a:r>
              <a:rPr lang="en-US" sz="7200" dirty="0"/>
              <a:t> </a:t>
            </a:r>
            <a:r>
              <a:rPr lang="en-US" sz="7200" dirty="0" smtClean="0"/>
              <a:t>                 intend  to complete in the future and submit for publication.   </a:t>
            </a:r>
          </a:p>
          <a:p>
            <a:pPr marL="0" indent="0">
              <a:buNone/>
            </a:pPr>
            <a:endParaRPr lang="en-US" dirty="0" smtClean="0"/>
          </a:p>
          <a:p>
            <a:pPr marL="0" indent="0">
              <a:buNone/>
            </a:pPr>
            <a:r>
              <a:rPr lang="en-US" sz="7200" dirty="0" smtClean="0"/>
              <a:t>“Have you had any writings published?”</a:t>
            </a:r>
          </a:p>
          <a:p>
            <a:pPr marL="0" indent="0">
              <a:buNone/>
            </a:pPr>
            <a:r>
              <a:rPr lang="en-US" sz="7200" dirty="0" smtClean="0"/>
              <a:t>	17% of the respondents have now published: poems, articles, children book, </a:t>
            </a:r>
          </a:p>
          <a:p>
            <a:pPr marL="0" indent="0">
              <a:buNone/>
            </a:pPr>
            <a:r>
              <a:rPr lang="en-US" sz="7200" dirty="0"/>
              <a:t>	</a:t>
            </a:r>
            <a:r>
              <a:rPr lang="en-US" sz="7200" dirty="0" smtClean="0"/>
              <a:t>IRA THINK/READ/WRITE lesson plans</a:t>
            </a:r>
          </a:p>
          <a:p>
            <a:pPr marL="0" indent="0">
              <a:buNone/>
            </a:pPr>
            <a:endParaRPr lang="en-US" sz="800" dirty="0" smtClean="0"/>
          </a:p>
          <a:p>
            <a:pPr marL="0" indent="0">
              <a:buNone/>
            </a:pPr>
            <a:endParaRPr lang="en-US" sz="800" dirty="0"/>
          </a:p>
          <a:p>
            <a:pPr marL="0" indent="0">
              <a:buNone/>
            </a:pPr>
            <a:endParaRPr lang="en-US" sz="800" dirty="0" smtClean="0"/>
          </a:p>
          <a:p>
            <a:pPr marL="0" indent="0">
              <a:buNone/>
            </a:pPr>
            <a:endParaRPr lang="en-US" sz="800" dirty="0"/>
          </a:p>
          <a:p>
            <a:pPr marL="0" indent="0">
              <a:buNone/>
            </a:pPr>
            <a:endParaRPr lang="en-US" dirty="0" smtClean="0"/>
          </a:p>
          <a:p>
            <a:pPr marL="0" indent="0" algn="ctr">
              <a:buNone/>
            </a:pPr>
            <a:r>
              <a:rPr lang="en-US" sz="11200" dirty="0" smtClean="0"/>
              <a:t>Data supports  that  the majority of CCWP ISI respondents  now identify  themselves as capable writers.     </a:t>
            </a:r>
            <a:endParaRPr lang="en-US" sz="11200" dirty="0"/>
          </a:p>
        </p:txBody>
      </p:sp>
    </p:spTree>
    <p:extLst>
      <p:ext uri="{BB962C8B-B14F-4D97-AF65-F5344CB8AC3E}">
        <p14:creationId xmlns:mc="http://schemas.openxmlformats.org/markup-compatibility/2006" xmlns:mv="urn:schemas-microsoft-com:mac:vml" xmlns:p14="http://schemas.microsoft.com/office/powerpoint/2010/main" xmlns="" val="15930219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Writing Teachers</a:t>
            </a:r>
            <a:endParaRPr lang="en-US" dirty="0"/>
          </a:p>
        </p:txBody>
      </p:sp>
      <p:sp>
        <p:nvSpPr>
          <p:cNvPr id="3" name="Content Placeholder 2"/>
          <p:cNvSpPr>
            <a:spLocks noGrp="1"/>
          </p:cNvSpPr>
          <p:nvPr>
            <p:ph idx="1"/>
          </p:nvPr>
        </p:nvSpPr>
        <p:spPr/>
        <p:txBody>
          <a:bodyPr/>
          <a:lstStyle/>
          <a:p>
            <a:pPr marL="0" indent="0">
              <a:lnSpc>
                <a:spcPct val="110000"/>
              </a:lnSpc>
              <a:buNone/>
            </a:pPr>
            <a:r>
              <a:rPr lang="en-US" dirty="0" smtClean="0"/>
              <a:t>The </a:t>
            </a:r>
            <a:r>
              <a:rPr lang="en-US" u="sng" dirty="0" smtClean="0"/>
              <a:t>attitude</a:t>
            </a:r>
            <a:r>
              <a:rPr lang="en-US" dirty="0" smtClean="0"/>
              <a:t> of teachers toward teaching writing has an impact on the effectiveness of their lessons  and, therefore, on student learning. This attitude derives, in part, from the teachers’  concept of themselves as writers.</a:t>
            </a:r>
          </a:p>
          <a:p>
            <a:pPr marL="0" indent="0">
              <a:lnSpc>
                <a:spcPct val="110000"/>
              </a:lnSpc>
              <a:buNone/>
            </a:pPr>
            <a:r>
              <a:rPr lang="en-US" dirty="0" smtClean="0"/>
              <a:t>	</a:t>
            </a:r>
            <a:r>
              <a:rPr lang="en-US" sz="2600" dirty="0" smtClean="0"/>
              <a:t> </a:t>
            </a:r>
          </a:p>
          <a:p>
            <a:r>
              <a:rPr lang="en-US" dirty="0" smtClean="0"/>
              <a:t>How does this translate into their classroom practice?</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Teachers describe themselves as teachers of writing</a:t>
            </a:r>
            <a:endParaRPr lang="en-US" dirty="0"/>
          </a:p>
        </p:txBody>
      </p:sp>
      <p:sp>
        <p:nvSpPr>
          <p:cNvPr id="3" name="Content Placeholder 2"/>
          <p:cNvSpPr>
            <a:spLocks noGrp="1"/>
          </p:cNvSpPr>
          <p:nvPr>
            <p:ph idx="1"/>
          </p:nvPr>
        </p:nvSpPr>
        <p:spPr>
          <a:xfrm>
            <a:off x="457200" y="1905000"/>
            <a:ext cx="8229600" cy="4525963"/>
          </a:xfrm>
        </p:spPr>
        <p:txBody>
          <a:bodyPr/>
          <a:lstStyle/>
          <a:p>
            <a:pPr marL="0" indent="0">
              <a:buNone/>
            </a:pPr>
            <a:r>
              <a:rPr lang="en-US" dirty="0" smtClean="0"/>
              <a:t>“Before the WP, I had no idea how to teach writing…I called it writing instruction, but the kids were really just writing to prompts.  And I had no confidence…there was no rhyme or reason to my writing instruction…Now, I have a clear philosophy about how to teach writing”</a:t>
            </a:r>
            <a:endParaRPr lang="en-US" dirty="0"/>
          </a:p>
        </p:txBody>
      </p:sp>
    </p:spTree>
    <p:extLst>
      <p:ext uri="{BB962C8B-B14F-4D97-AF65-F5344CB8AC3E}">
        <p14:creationId xmlns:mc="http://schemas.openxmlformats.org/markup-compatibility/2006" xmlns:mv="urn:schemas-microsoft-com:mac:vml" xmlns:p14="http://schemas.microsoft.com/office/powerpoint/2010/main" xmlns="" val="364782956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Quotes validating changes in teachers feelings about teaching of writing…</a:t>
            </a:r>
            <a:endParaRPr lang="en-US" dirty="0"/>
          </a:p>
        </p:txBody>
      </p:sp>
      <p:sp>
        <p:nvSpPr>
          <p:cNvPr id="3" name="Content Placeholder 2"/>
          <p:cNvSpPr>
            <a:spLocks noGrp="1"/>
          </p:cNvSpPr>
          <p:nvPr>
            <p:ph idx="1"/>
          </p:nvPr>
        </p:nvSpPr>
        <p:spPr>
          <a:xfrm>
            <a:off x="381000" y="1676400"/>
            <a:ext cx="8229600" cy="4525963"/>
          </a:xfrm>
        </p:spPr>
        <p:txBody>
          <a:bodyPr>
            <a:normAutofit fontScale="92500" lnSpcReduction="10000"/>
          </a:bodyPr>
          <a:lstStyle/>
          <a:p>
            <a:pPr marL="0" indent="0">
              <a:buNone/>
            </a:pPr>
            <a:r>
              <a:rPr lang="en-US" dirty="0" smtClean="0"/>
              <a:t>“Prior, I was always looking for a quick fix, a lesson, a magazine trying to find something that would work…after I was definitely more creative and purposeful in how to go about teaching writing.”</a:t>
            </a:r>
          </a:p>
          <a:p>
            <a:pPr marL="0" indent="0">
              <a:buNone/>
            </a:pPr>
            <a:endParaRPr lang="en-US" dirty="0" smtClean="0"/>
          </a:p>
          <a:p>
            <a:pPr marL="0" indent="0">
              <a:buNone/>
            </a:pPr>
            <a:r>
              <a:rPr lang="en-US" dirty="0" smtClean="0"/>
              <a:t>“I always felt like I stood up in front of my kiddos and said, ‘Alright this is what you need to do.’ I never fully put myself behind what I was teaching…after, I felt like I could bring my personal experiences into it and model using those.”</a:t>
            </a:r>
          </a:p>
          <a:p>
            <a:pPr marL="0" indent="0">
              <a:buNone/>
            </a:pPr>
            <a:endParaRPr lang="en-US" dirty="0"/>
          </a:p>
        </p:txBody>
      </p:sp>
    </p:spTree>
    <p:extLst>
      <p:ext uri="{BB962C8B-B14F-4D97-AF65-F5344CB8AC3E}">
        <p14:creationId xmlns:mc="http://schemas.openxmlformats.org/markup-compatibility/2006" xmlns:mv="urn:schemas-microsoft-com:mac:vml" xmlns:p14="http://schemas.microsoft.com/office/powerpoint/2010/main" xmlns="" val="182811923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Changes in Assessments</a:t>
            </a:r>
          </a:p>
        </p:txBody>
      </p:sp>
      <p:sp>
        <p:nvSpPr>
          <p:cNvPr id="3" name="Content Placeholder 2"/>
          <p:cNvSpPr>
            <a:spLocks noGrp="1"/>
          </p:cNvSpPr>
          <p:nvPr>
            <p:ph idx="1"/>
          </p:nvPr>
        </p:nvSpPr>
        <p:spPr>
          <a:xfrm>
            <a:off x="457200" y="1447800"/>
            <a:ext cx="8229600" cy="4953000"/>
          </a:xfrm>
        </p:spPr>
        <p:txBody>
          <a:bodyPr>
            <a:normAutofit fontScale="25000" lnSpcReduction="20000"/>
          </a:bodyPr>
          <a:lstStyle/>
          <a:p>
            <a:pPr marL="0" indent="0">
              <a:lnSpc>
                <a:spcPts val="3000"/>
              </a:lnSpc>
              <a:buNone/>
            </a:pPr>
            <a:r>
              <a:rPr lang="en-US" dirty="0" smtClean="0"/>
              <a:t> </a:t>
            </a:r>
            <a:r>
              <a:rPr lang="en-US" sz="11200" dirty="0" smtClean="0"/>
              <a:t>Before </a:t>
            </a:r>
            <a:r>
              <a:rPr lang="en-US" sz="11200" dirty="0"/>
              <a:t>ISI    </a:t>
            </a:r>
            <a:r>
              <a:rPr lang="en-US" sz="11200" dirty="0" smtClean="0"/>
              <a:t> 100</a:t>
            </a:r>
            <a:r>
              <a:rPr lang="en-US" sz="11200" dirty="0"/>
              <a:t>% </a:t>
            </a:r>
            <a:r>
              <a:rPr lang="en-US" sz="11200" dirty="0" smtClean="0"/>
              <a:t> of teachers used </a:t>
            </a:r>
            <a:r>
              <a:rPr lang="en-US" sz="11200" dirty="0"/>
              <a:t>district </a:t>
            </a:r>
            <a:endParaRPr lang="en-US" sz="11200" dirty="0" smtClean="0"/>
          </a:p>
          <a:p>
            <a:pPr marL="0" indent="0">
              <a:lnSpc>
                <a:spcPts val="3000"/>
              </a:lnSpc>
              <a:buNone/>
            </a:pPr>
            <a:r>
              <a:rPr lang="en-US" sz="11200" dirty="0"/>
              <a:t>	</a:t>
            </a:r>
            <a:r>
              <a:rPr lang="en-US" sz="11200" dirty="0" smtClean="0"/>
              <a:t>	</a:t>
            </a:r>
            <a:r>
              <a:rPr lang="en-US" sz="11200" dirty="0"/>
              <a:t> </a:t>
            </a:r>
            <a:r>
              <a:rPr lang="en-US" sz="11200" dirty="0" smtClean="0"/>
              <a:t>           benchmarks  and/or rubrics</a:t>
            </a:r>
          </a:p>
          <a:p>
            <a:pPr marL="0" indent="0">
              <a:lnSpc>
                <a:spcPts val="3000"/>
              </a:lnSpc>
              <a:buNone/>
            </a:pPr>
            <a:r>
              <a:rPr lang="en-US" sz="11200" dirty="0" smtClean="0"/>
              <a:t>After </a:t>
            </a:r>
            <a:r>
              <a:rPr lang="en-US" sz="11200" dirty="0"/>
              <a:t>ISI          64%  </a:t>
            </a:r>
            <a:r>
              <a:rPr lang="en-US" sz="11200" dirty="0" smtClean="0"/>
              <a:t> added </a:t>
            </a:r>
            <a:r>
              <a:rPr lang="en-US" sz="11200" dirty="0"/>
              <a:t>their own tools for </a:t>
            </a:r>
          </a:p>
          <a:p>
            <a:pPr marL="0" indent="0">
              <a:lnSpc>
                <a:spcPts val="3000"/>
              </a:lnSpc>
              <a:buNone/>
            </a:pPr>
            <a:r>
              <a:rPr lang="en-US" sz="11200" dirty="0"/>
              <a:t>			</a:t>
            </a:r>
            <a:r>
              <a:rPr lang="en-US" sz="11200" dirty="0" smtClean="0"/>
              <a:t> assessing  </a:t>
            </a:r>
            <a:r>
              <a:rPr lang="en-US" sz="11200" dirty="0"/>
              <a:t>student </a:t>
            </a:r>
            <a:r>
              <a:rPr lang="en-US" sz="11200" dirty="0" smtClean="0"/>
              <a:t>writing</a:t>
            </a:r>
            <a:endParaRPr lang="en-US" sz="1200" dirty="0" smtClean="0"/>
          </a:p>
          <a:p>
            <a:pPr marL="0" indent="0">
              <a:lnSpc>
                <a:spcPts val="3000"/>
              </a:lnSpc>
              <a:buNone/>
            </a:pPr>
            <a:r>
              <a:rPr lang="en-US" sz="11200" dirty="0" smtClean="0"/>
              <a:t> </a:t>
            </a:r>
          </a:p>
          <a:p>
            <a:pPr marL="0" indent="0">
              <a:lnSpc>
                <a:spcPts val="3000"/>
              </a:lnSpc>
              <a:buNone/>
            </a:pPr>
            <a:r>
              <a:rPr lang="en-US" sz="11200" dirty="0" smtClean="0"/>
              <a:t>All changes consistent with the philosophy of the Writing Project.  </a:t>
            </a:r>
            <a:r>
              <a:rPr lang="en-US" sz="11200" dirty="0"/>
              <a:t> </a:t>
            </a:r>
            <a:r>
              <a:rPr lang="en-US" sz="11200" dirty="0" smtClean="0"/>
              <a:t>Aspects added were</a:t>
            </a:r>
          </a:p>
          <a:p>
            <a:pPr marL="0" indent="0">
              <a:buNone/>
            </a:pPr>
            <a:r>
              <a:rPr lang="en-US" sz="11200" dirty="0" smtClean="0"/>
              <a:t>		</a:t>
            </a:r>
            <a:r>
              <a:rPr lang="en-US" sz="9600" dirty="0" smtClean="0"/>
              <a:t>Free-writing</a:t>
            </a:r>
            <a:endParaRPr lang="en-US" sz="9600" dirty="0"/>
          </a:p>
          <a:p>
            <a:pPr marL="0" indent="0">
              <a:buNone/>
            </a:pPr>
            <a:r>
              <a:rPr lang="en-US" sz="9600" dirty="0"/>
              <a:t>    	</a:t>
            </a:r>
            <a:r>
              <a:rPr lang="en-US" sz="9600" dirty="0" smtClean="0"/>
              <a:t>	Peer </a:t>
            </a:r>
            <a:r>
              <a:rPr lang="en-US" sz="9600" dirty="0"/>
              <a:t>conferencing  and editing</a:t>
            </a:r>
          </a:p>
          <a:p>
            <a:pPr marL="0" indent="0">
              <a:buNone/>
            </a:pPr>
            <a:r>
              <a:rPr lang="en-US" sz="9600" dirty="0"/>
              <a:t>    	</a:t>
            </a:r>
            <a:r>
              <a:rPr lang="en-US" sz="9600" dirty="0" smtClean="0"/>
              <a:t>	Conferences </a:t>
            </a:r>
            <a:r>
              <a:rPr lang="en-US" sz="9600" dirty="0"/>
              <a:t>with teacher </a:t>
            </a:r>
          </a:p>
          <a:p>
            <a:pPr marL="0" indent="0">
              <a:buNone/>
            </a:pPr>
            <a:r>
              <a:rPr lang="en-US" sz="9600" dirty="0"/>
              <a:t>    	</a:t>
            </a:r>
            <a:r>
              <a:rPr lang="en-US" sz="9600" dirty="0" smtClean="0"/>
              <a:t>	Self-reflection</a:t>
            </a:r>
            <a:endParaRPr lang="en-US" sz="9600" dirty="0"/>
          </a:p>
          <a:p>
            <a:pPr marL="0" indent="0">
              <a:lnSpc>
                <a:spcPts val="3000"/>
              </a:lnSpc>
              <a:buNone/>
            </a:pPr>
            <a:endParaRPr lang="en-US" sz="11200" dirty="0" smtClean="0"/>
          </a:p>
          <a:p>
            <a:pPr marL="0" indent="0">
              <a:lnSpc>
                <a:spcPts val="3000"/>
              </a:lnSpc>
              <a:buNone/>
            </a:pPr>
            <a:endParaRPr lang="en-US" sz="1100" dirty="0" smtClean="0"/>
          </a:p>
          <a:p>
            <a:pPr marL="0" indent="0">
              <a:lnSpc>
                <a:spcPts val="3000"/>
              </a:lnSpc>
              <a:buNone/>
            </a:pPr>
            <a:r>
              <a:rPr lang="en-US" sz="1100" dirty="0"/>
              <a:t> </a:t>
            </a:r>
            <a:r>
              <a:rPr lang="en-US" sz="1100" dirty="0" smtClean="0"/>
              <a:t> </a:t>
            </a:r>
            <a:endParaRPr lang="en-US" sz="1100" dirty="0"/>
          </a:p>
        </p:txBody>
      </p:sp>
    </p:spTree>
    <p:extLst>
      <p:ext uri="{BB962C8B-B14F-4D97-AF65-F5344CB8AC3E}">
        <p14:creationId xmlns:mc="http://schemas.openxmlformats.org/markup-compatibility/2006" xmlns:mv="urn:schemas-microsoft-com:mac:vml" xmlns:p14="http://schemas.microsoft.com/office/powerpoint/2010/main" xmlns="" val="191853213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533400"/>
            <a:ext cx="8229600" cy="1143000"/>
          </a:xfrm>
        </p:spPr>
        <p:txBody>
          <a:bodyPr>
            <a:normAutofit/>
          </a:bodyPr>
          <a:lstStyle/>
          <a:p>
            <a:r>
              <a:rPr lang="en-US" dirty="0" smtClean="0"/>
              <a:t>Evidence of student learning </a:t>
            </a:r>
            <a:endParaRPr lang="en-US" dirty="0"/>
          </a:p>
        </p:txBody>
      </p:sp>
      <p:sp>
        <p:nvSpPr>
          <p:cNvPr id="3" name="Content Placeholder 2"/>
          <p:cNvSpPr>
            <a:spLocks noGrp="1"/>
          </p:cNvSpPr>
          <p:nvPr>
            <p:ph idx="1"/>
          </p:nvPr>
        </p:nvSpPr>
        <p:spPr/>
        <p:txBody>
          <a:bodyPr/>
          <a:lstStyle/>
          <a:p>
            <a:pPr marL="0" indent="0">
              <a:buNone/>
            </a:pPr>
            <a:endParaRPr lang="en-US" dirty="0" smtClean="0"/>
          </a:p>
          <a:p>
            <a:r>
              <a:rPr lang="en-US" dirty="0" smtClean="0"/>
              <a:t>Principal feedback on student prompts.  She asked the teacher what had changed</a:t>
            </a:r>
          </a:p>
          <a:p>
            <a:r>
              <a:rPr lang="en-US" dirty="0" smtClean="0"/>
              <a:t>Percentage of first graders reaching year end writing benchmark.  The previous year, 30 % met benchmark, similar to peers, The year following ISI  85% met benchmark.  Peers results unchanged.</a:t>
            </a:r>
          </a:p>
          <a:p>
            <a:endParaRPr lang="en-US" dirty="0"/>
          </a:p>
        </p:txBody>
      </p:sp>
    </p:spTree>
    <p:extLst>
      <p:ext uri="{BB962C8B-B14F-4D97-AF65-F5344CB8AC3E}">
        <p14:creationId xmlns:mc="http://schemas.openxmlformats.org/markup-compatibility/2006" xmlns:mv="urn:schemas-microsoft-com:mac:vml" xmlns:p14="http://schemas.microsoft.com/office/powerpoint/2010/main" xmlns="" val="391419406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nSpc>
                <a:spcPts val="4400"/>
              </a:lnSpc>
            </a:pPr>
            <a:r>
              <a:rPr lang="en-US" dirty="0" smtClean="0"/>
              <a:t>Quotes validating changes in assessments</a:t>
            </a: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r>
              <a:rPr lang="en-US" sz="1800" dirty="0"/>
              <a:t>..now after, it’s more what the kid is trying to say and how he’s trying to say it.  Giving the kids more freedom.  My assessments are more </a:t>
            </a:r>
            <a:r>
              <a:rPr lang="en-US" sz="1800" dirty="0" smtClean="0"/>
              <a:t> of  </a:t>
            </a:r>
            <a:r>
              <a:rPr lang="en-US" sz="1800" dirty="0"/>
              <a:t>the kid’s </a:t>
            </a:r>
            <a:r>
              <a:rPr lang="en-US" sz="1800" dirty="0" smtClean="0"/>
              <a:t>ability </a:t>
            </a:r>
            <a:r>
              <a:rPr lang="en-US" sz="1800" dirty="0"/>
              <a:t>to express his ideas in a different way. </a:t>
            </a:r>
            <a:endParaRPr lang="en-US" sz="1800" dirty="0" smtClean="0"/>
          </a:p>
          <a:p>
            <a:pPr marL="0" indent="0">
              <a:buNone/>
            </a:pPr>
            <a:endParaRPr lang="en-US" sz="1000" dirty="0" smtClean="0"/>
          </a:p>
          <a:p>
            <a:pPr marL="0" indent="0">
              <a:buNone/>
            </a:pPr>
            <a:r>
              <a:rPr lang="en-US" sz="1800" dirty="0" smtClean="0"/>
              <a:t>I </a:t>
            </a:r>
            <a:r>
              <a:rPr lang="en-US" sz="1800" dirty="0"/>
              <a:t>always relied on rubrics and I used rubrics that were distributed by my town or my school.  I thought of them as very narrow.  My focus was pretty narrow.  Either they did it or they didn’t.  I was pretty much a black and white thinker.  Now if I’m unsure, I’ll call a child up and say “where were you going with this?”  “What were you trying to say?”  And I think I’m a little more, I don’t want to say lenient,  I’ll get the child into where they were trying to go and it is not just my interpretation.  I want to hear what the child was saying, where he was going with his </a:t>
            </a:r>
            <a:r>
              <a:rPr lang="en-US" sz="1800" dirty="0" smtClean="0"/>
              <a:t>writing</a:t>
            </a:r>
            <a:endParaRPr lang="en-US" sz="800" dirty="0" smtClean="0"/>
          </a:p>
          <a:p>
            <a:pPr marL="0" indent="0">
              <a:buNone/>
            </a:pPr>
            <a:endParaRPr lang="en-US" sz="1800" dirty="0"/>
          </a:p>
          <a:p>
            <a:pPr marL="0" indent="0">
              <a:buNone/>
            </a:pPr>
            <a:r>
              <a:rPr lang="en-US" sz="1800" dirty="0"/>
              <a:t>I didn’t know how to grade writing beforehand.  Writing is a developmental process.  After the WP I could separate their syntax from their creativity.  I could break apart their developmental process even further.   Since I had them write more than before the </a:t>
            </a:r>
            <a:r>
              <a:rPr lang="en-US" sz="1800" dirty="0" smtClean="0"/>
              <a:t>WP, </a:t>
            </a:r>
            <a:r>
              <a:rPr lang="en-US" sz="1800" dirty="0"/>
              <a:t>I had more to work with as far a grading them.  My grades are 1, 2, 3, and 4.  I find it easier to explain to parents the stage of writing their child is at and their strengths and weaknesses </a:t>
            </a:r>
            <a:r>
              <a:rPr lang="en-US" sz="1800" dirty="0" smtClean="0"/>
              <a:t> as a writer. </a:t>
            </a:r>
            <a:r>
              <a:rPr lang="en-US" sz="1800" dirty="0"/>
              <a:t> </a:t>
            </a:r>
          </a:p>
        </p:txBody>
      </p:sp>
    </p:spTree>
    <p:extLst>
      <p:ext uri="{BB962C8B-B14F-4D97-AF65-F5344CB8AC3E}">
        <p14:creationId xmlns:mc="http://schemas.openxmlformats.org/markup-compatibility/2006" xmlns:mv="urn:schemas-microsoft-com:mac:vml" xmlns:p14="http://schemas.microsoft.com/office/powerpoint/2010/main" xmlns="" val="231662358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National Writing Project</a:t>
            </a:r>
            <a:endParaRPr lang="en-US" dirty="0"/>
          </a:p>
        </p:txBody>
      </p:sp>
      <p:sp>
        <p:nvSpPr>
          <p:cNvPr id="3" name="Content Placeholder 2"/>
          <p:cNvSpPr>
            <a:spLocks noGrp="1"/>
          </p:cNvSpPr>
          <p:nvPr>
            <p:ph idx="1"/>
          </p:nvPr>
        </p:nvSpPr>
        <p:spPr/>
        <p:txBody>
          <a:bodyPr/>
          <a:lstStyle/>
          <a:p>
            <a:pPr lvl="0" fontAlgn="base">
              <a:lnSpc>
                <a:spcPct val="80000"/>
              </a:lnSpc>
              <a:spcAft>
                <a:spcPct val="0"/>
              </a:spcAft>
              <a:buNone/>
              <a:defRPr/>
            </a:pPr>
            <a:r>
              <a:rPr lang="en-US" kern="0" dirty="0" smtClean="0"/>
              <a:t>NWP is a federally funded professional</a:t>
            </a:r>
          </a:p>
          <a:p>
            <a:pPr lvl="0" fontAlgn="base">
              <a:lnSpc>
                <a:spcPct val="80000"/>
              </a:lnSpc>
              <a:spcAft>
                <a:spcPct val="0"/>
              </a:spcAft>
              <a:buNone/>
              <a:defRPr/>
            </a:pPr>
            <a:r>
              <a:rPr lang="en-US" kern="0" dirty="0" smtClean="0"/>
              <a:t>development initiative that utilizes a</a:t>
            </a:r>
          </a:p>
          <a:p>
            <a:pPr lvl="0" fontAlgn="base">
              <a:lnSpc>
                <a:spcPct val="80000"/>
              </a:lnSpc>
              <a:spcAft>
                <a:spcPct val="0"/>
              </a:spcAft>
              <a:buNone/>
              <a:defRPr/>
            </a:pPr>
            <a:r>
              <a:rPr lang="en-US" kern="0" dirty="0" smtClean="0"/>
              <a:t>teachers-training-teachers model to develop</a:t>
            </a:r>
          </a:p>
          <a:p>
            <a:pPr lvl="0" fontAlgn="base">
              <a:lnSpc>
                <a:spcPct val="80000"/>
              </a:lnSpc>
              <a:spcAft>
                <a:spcPct val="0"/>
              </a:spcAft>
              <a:buNone/>
              <a:defRPr/>
            </a:pPr>
            <a:r>
              <a:rPr lang="en-US" kern="0" dirty="0" smtClean="0"/>
              <a:t>teachers as writers and  writing teachers.</a:t>
            </a:r>
          </a:p>
          <a:p>
            <a:pPr lvl="0" fontAlgn="base">
              <a:lnSpc>
                <a:spcPct val="80000"/>
              </a:lnSpc>
              <a:spcAft>
                <a:spcPct val="0"/>
              </a:spcAft>
              <a:buNone/>
              <a:defRPr/>
            </a:pPr>
            <a:r>
              <a:rPr lang="en-US" kern="0" dirty="0" smtClean="0"/>
              <a:t>Teachers participate in open and invitational</a:t>
            </a:r>
          </a:p>
          <a:p>
            <a:pPr lvl="0" fontAlgn="base">
              <a:lnSpc>
                <a:spcPct val="80000"/>
              </a:lnSpc>
              <a:spcAft>
                <a:spcPct val="0"/>
              </a:spcAft>
              <a:buNone/>
              <a:defRPr/>
            </a:pPr>
            <a:r>
              <a:rPr lang="en-US" kern="0" dirty="0" smtClean="0"/>
              <a:t>institutes to discuss research, demonstrate</a:t>
            </a:r>
          </a:p>
          <a:p>
            <a:pPr lvl="0" fontAlgn="base">
              <a:lnSpc>
                <a:spcPct val="80000"/>
              </a:lnSpc>
              <a:spcAft>
                <a:spcPct val="0"/>
              </a:spcAft>
              <a:buNone/>
              <a:defRPr/>
            </a:pPr>
            <a:r>
              <a:rPr lang="en-US" kern="0" dirty="0" smtClean="0"/>
              <a:t>best practices, develop portfolios and</a:t>
            </a:r>
          </a:p>
          <a:p>
            <a:pPr lvl="0" fontAlgn="base">
              <a:lnSpc>
                <a:spcPct val="80000"/>
              </a:lnSpc>
              <a:spcAft>
                <a:spcPct val="0"/>
              </a:spcAft>
              <a:buNone/>
              <a:defRPr/>
            </a:pPr>
            <a:r>
              <a:rPr lang="en-US" kern="0" dirty="0" smtClean="0"/>
              <a:t>WRITE personal and professional pieces.</a:t>
            </a:r>
          </a:p>
          <a:p>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792162"/>
          </a:xfrm>
        </p:spPr>
        <p:txBody>
          <a:bodyPr>
            <a:normAutofit/>
          </a:bodyPr>
          <a:lstStyle/>
          <a:p>
            <a:r>
              <a:rPr lang="en-US" dirty="0" smtClean="0"/>
              <a:t>Write to Learn</a:t>
            </a:r>
            <a:endParaRPr lang="en-US" dirty="0"/>
          </a:p>
        </p:txBody>
      </p:sp>
      <p:sp>
        <p:nvSpPr>
          <p:cNvPr id="3" name="Content Placeholder 2"/>
          <p:cNvSpPr>
            <a:spLocks noGrp="1"/>
          </p:cNvSpPr>
          <p:nvPr>
            <p:ph idx="1"/>
          </p:nvPr>
        </p:nvSpPr>
        <p:spPr>
          <a:xfrm>
            <a:off x="457200" y="1066800"/>
            <a:ext cx="8229600" cy="5257800"/>
          </a:xfrm>
        </p:spPr>
        <p:txBody>
          <a:bodyPr>
            <a:normAutofit/>
          </a:bodyPr>
          <a:lstStyle/>
          <a:p>
            <a:pPr marL="0" indent="0">
              <a:lnSpc>
                <a:spcPts val="2800"/>
              </a:lnSpc>
              <a:spcBef>
                <a:spcPts val="600"/>
              </a:spcBef>
              <a:buNone/>
            </a:pPr>
            <a:r>
              <a:rPr lang="en-US" sz="2800" dirty="0"/>
              <a:t>One interview question elicited a wide variety of responses ranging from knitted eyebrows to a standard Donald Murray paraphrase.</a:t>
            </a:r>
          </a:p>
          <a:p>
            <a:pPr marL="0" indent="0">
              <a:lnSpc>
                <a:spcPts val="2800"/>
              </a:lnSpc>
              <a:buNone/>
            </a:pPr>
            <a:r>
              <a:rPr lang="en-US" sz="2800" dirty="0" smtClean="0"/>
              <a:t>“How would you describe the term ‘write to learn’?”  </a:t>
            </a:r>
          </a:p>
          <a:p>
            <a:pPr marL="0" indent="0">
              <a:lnSpc>
                <a:spcPts val="2800"/>
              </a:lnSpc>
              <a:buNone/>
            </a:pPr>
            <a:r>
              <a:rPr lang="en-US" sz="2800" dirty="0" smtClean="0"/>
              <a:t>                           </a:t>
            </a:r>
            <a:endParaRPr lang="en-US" dirty="0" smtClean="0">
              <a:solidFill>
                <a:srgbClr val="FF0000"/>
              </a:solidFill>
            </a:endParaRPr>
          </a:p>
          <a:p>
            <a:pPr marL="0" indent="0">
              <a:lnSpc>
                <a:spcPts val="2100"/>
              </a:lnSpc>
              <a:buNone/>
            </a:pPr>
            <a:r>
              <a:rPr lang="en-US" sz="2400" dirty="0" smtClean="0"/>
              <a:t>      17%  revealed that they were not familiar with the term at all     </a:t>
            </a:r>
            <a:endParaRPr lang="en-US" sz="1000" dirty="0" smtClean="0"/>
          </a:p>
          <a:p>
            <a:pPr marL="0" indent="0">
              <a:lnSpc>
                <a:spcPts val="2100"/>
              </a:lnSpc>
              <a:buNone/>
            </a:pPr>
            <a:r>
              <a:rPr lang="en-US" sz="2400" dirty="0" smtClean="0"/>
              <a:t>      Balance gave </a:t>
            </a:r>
            <a:r>
              <a:rPr lang="en-US" sz="2400" dirty="0"/>
              <a:t>descriptions that </a:t>
            </a:r>
            <a:r>
              <a:rPr lang="en-US" sz="2400" dirty="0" smtClean="0"/>
              <a:t>demonstrated  a basic </a:t>
            </a:r>
          </a:p>
          <a:p>
            <a:pPr marL="0" indent="0">
              <a:lnSpc>
                <a:spcPts val="2100"/>
              </a:lnSpc>
              <a:buNone/>
            </a:pPr>
            <a:r>
              <a:rPr lang="en-US" sz="2400" dirty="0"/>
              <a:t> </a:t>
            </a:r>
            <a:r>
              <a:rPr lang="en-US" sz="2400" dirty="0" smtClean="0"/>
              <a:t>           understanding of the term.</a:t>
            </a:r>
          </a:p>
          <a:p>
            <a:pPr marL="0" indent="0">
              <a:lnSpc>
                <a:spcPts val="2100"/>
              </a:lnSpc>
              <a:buNone/>
            </a:pPr>
            <a:endParaRPr lang="en-US" sz="2800" dirty="0" smtClean="0"/>
          </a:p>
          <a:p>
            <a:pPr marL="0" indent="0">
              <a:lnSpc>
                <a:spcPts val="2100"/>
              </a:lnSpc>
              <a:buNone/>
            </a:pPr>
            <a:r>
              <a:rPr lang="en-US" sz="2800" dirty="0"/>
              <a:t> </a:t>
            </a:r>
            <a:r>
              <a:rPr lang="en-US" sz="2800" dirty="0" smtClean="0"/>
              <a:t>  </a:t>
            </a:r>
            <a:endParaRPr lang="en-US" dirty="0" smtClean="0">
              <a:solidFill>
                <a:srgbClr val="FF0000"/>
              </a:solidFill>
            </a:endParaRPr>
          </a:p>
          <a:p>
            <a:endParaRPr lang="en-US" dirty="0" smtClean="0"/>
          </a:p>
          <a:p>
            <a:endParaRPr lang="en-US" dirty="0" smtClean="0"/>
          </a:p>
          <a:p>
            <a:endParaRPr lang="en-US" dirty="0" smtClean="0">
              <a:solidFill>
                <a:srgbClr val="FF0000"/>
              </a:solidFill>
            </a:endParaRPr>
          </a:p>
          <a:p>
            <a:endParaRPr lang="en-US" dirty="0">
              <a:solidFill>
                <a:srgbClr val="FF0000"/>
              </a:solidFill>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457200" y="1143000"/>
            <a:ext cx="8229600" cy="3886200"/>
          </a:xfrm>
        </p:spPr>
        <p:txBody>
          <a:bodyPr>
            <a:normAutofit/>
          </a:bodyPr>
          <a:lstStyle/>
          <a:p>
            <a:r>
              <a:rPr lang="en-US" dirty="0" smtClean="0"/>
              <a:t>96%  of teachers  reported that they made significant changes in their teaching of writing after completing the ISI.</a:t>
            </a:r>
            <a:br>
              <a:rPr lang="en-US" dirty="0" smtClean="0"/>
            </a:br>
            <a:endParaRPr lang="en-US"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Journal Data</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Before 2010, no explicit direction to write about writing, or teaching of writing</a:t>
            </a:r>
          </a:p>
          <a:p>
            <a:r>
              <a:rPr lang="en-US" dirty="0" smtClean="0"/>
              <a:t>Doubts, questions</a:t>
            </a:r>
          </a:p>
          <a:p>
            <a:r>
              <a:rPr lang="en-US" dirty="0" smtClean="0"/>
              <a:t>Specific metacognition on writing lessons presented or planned and their individual writing process</a:t>
            </a:r>
          </a:p>
          <a:p>
            <a:r>
              <a:rPr lang="en-US" dirty="0" smtClean="0"/>
              <a:t>Entries on language, love of words, finding the right word</a:t>
            </a:r>
          </a:p>
          <a:p>
            <a:r>
              <a:rPr lang="en-US" dirty="0" smtClean="0"/>
              <a:t>Broad statements about newly acquired ideas and/or confidence</a:t>
            </a:r>
            <a:endParaRPr lang="en-US"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Classroom observation</a:t>
            </a:r>
            <a:br>
              <a:rPr lang="en-US" dirty="0" smtClean="0"/>
            </a:br>
            <a:r>
              <a:rPr lang="en-US" dirty="0" smtClean="0"/>
              <a:t>Indicators </a:t>
            </a:r>
            <a:endParaRPr lang="en-US" dirty="0"/>
          </a:p>
        </p:txBody>
      </p:sp>
      <p:sp>
        <p:nvSpPr>
          <p:cNvPr id="3" name="Content Placeholder 2"/>
          <p:cNvSpPr>
            <a:spLocks noGrp="1"/>
          </p:cNvSpPr>
          <p:nvPr>
            <p:ph idx="1"/>
          </p:nvPr>
        </p:nvSpPr>
        <p:spPr>
          <a:xfrm>
            <a:off x="457200" y="1828800"/>
            <a:ext cx="8229600" cy="4525963"/>
          </a:xfrm>
        </p:spPr>
        <p:txBody>
          <a:bodyPr/>
          <a:lstStyle/>
          <a:p>
            <a:r>
              <a:rPr lang="en-US" dirty="0" smtClean="0"/>
              <a:t>Classroom milieu in regards to writing</a:t>
            </a:r>
          </a:p>
          <a:p>
            <a:r>
              <a:rPr lang="en-US" dirty="0" smtClean="0"/>
              <a:t>Evidence of established routines for writing</a:t>
            </a:r>
          </a:p>
          <a:p>
            <a:r>
              <a:rPr lang="en-US" dirty="0" smtClean="0"/>
              <a:t>Time allocated for writing instruction</a:t>
            </a:r>
          </a:p>
          <a:p>
            <a:r>
              <a:rPr lang="en-US" dirty="0" smtClean="0"/>
              <a:t>Time devoted for students to write</a:t>
            </a:r>
          </a:p>
          <a:p>
            <a:r>
              <a:rPr lang="en-US" dirty="0" smtClean="0"/>
              <a:t>Student disposition toward writing</a:t>
            </a:r>
          </a:p>
          <a:p>
            <a:r>
              <a:rPr lang="en-US" dirty="0" smtClean="0"/>
              <a:t>Teacher’s level of comfort….whole group</a:t>
            </a:r>
          </a:p>
          <a:p>
            <a:r>
              <a:rPr lang="en-US" dirty="0" smtClean="0"/>
              <a:t>Teacher’s level of comfort….small group</a:t>
            </a:r>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Classroom Observations</a:t>
            </a:r>
            <a:endParaRPr lang="en-US" dirty="0"/>
          </a:p>
        </p:txBody>
      </p:sp>
      <p:sp>
        <p:nvSpPr>
          <p:cNvPr id="3" name="Content Placeholder 2"/>
          <p:cNvSpPr>
            <a:spLocks noGrp="1"/>
          </p:cNvSpPr>
          <p:nvPr>
            <p:ph idx="1"/>
          </p:nvPr>
        </p:nvSpPr>
        <p:spPr/>
        <p:txBody>
          <a:bodyPr/>
          <a:lstStyle/>
          <a:p>
            <a:r>
              <a:rPr lang="en-US" dirty="0" smtClean="0"/>
              <a:t>Commercial and teacher-made posters specific to writing, vocabulary visit poster, lots and lots of student writing</a:t>
            </a:r>
          </a:p>
          <a:p>
            <a:r>
              <a:rPr lang="en-US" dirty="0" smtClean="0"/>
              <a:t>S familiarity with routines</a:t>
            </a:r>
          </a:p>
          <a:p>
            <a:r>
              <a:rPr lang="en-US" dirty="0" smtClean="0"/>
              <a:t>Time 45 minutes to an hour daily</a:t>
            </a:r>
          </a:p>
          <a:p>
            <a:r>
              <a:rPr lang="en-US" dirty="0" smtClean="0"/>
              <a:t>Student engagement</a:t>
            </a:r>
          </a:p>
          <a:p>
            <a:r>
              <a:rPr lang="en-US" dirty="0" smtClean="0"/>
              <a:t>Whole group instruction expectations clear</a:t>
            </a:r>
          </a:p>
          <a:p>
            <a:r>
              <a:rPr lang="en-US" dirty="0" smtClean="0"/>
              <a:t>Language of conferencing   </a:t>
            </a:r>
            <a:endParaRPr lang="en-US"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Classroom observations photos</a:t>
            </a:r>
            <a:endParaRPr lang="en-US" dirty="0"/>
          </a:p>
        </p:txBody>
      </p:sp>
      <p:sp>
        <p:nvSpPr>
          <p:cNvPr id="3" name="Content Placeholder 2"/>
          <p:cNvSpPr>
            <a:spLocks noGrp="1"/>
          </p:cNvSpPr>
          <p:nvPr>
            <p:ph idx="1"/>
          </p:nvPr>
        </p:nvSpPr>
        <p:spPr/>
        <p:txBody>
          <a:bodyPr/>
          <a:lstStyle/>
          <a:p>
            <a:endParaRPr lang="en-US"/>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304800"/>
            <a:ext cx="8229600" cy="990600"/>
          </a:xfrm>
        </p:spPr>
        <p:txBody>
          <a:bodyPr/>
          <a:lstStyle/>
          <a:p>
            <a:r>
              <a:rPr lang="en-US" dirty="0" smtClean="0"/>
              <a:t>Supporting data  PLC</a:t>
            </a:r>
            <a:endParaRPr lang="en-US" dirty="0"/>
          </a:p>
        </p:txBody>
      </p:sp>
      <p:sp>
        <p:nvSpPr>
          <p:cNvPr id="3" name="Content Placeholder 2"/>
          <p:cNvSpPr>
            <a:spLocks noGrp="1"/>
          </p:cNvSpPr>
          <p:nvPr>
            <p:ph idx="1"/>
          </p:nvPr>
        </p:nvSpPr>
        <p:spPr>
          <a:xfrm>
            <a:off x="457200" y="1295400"/>
            <a:ext cx="8229600" cy="5257800"/>
          </a:xfrm>
        </p:spPr>
        <p:txBody>
          <a:bodyPr>
            <a:normAutofit fontScale="40000" lnSpcReduction="20000"/>
          </a:bodyPr>
          <a:lstStyle/>
          <a:p>
            <a:pPr marL="0" indent="0" algn="ctr">
              <a:buNone/>
            </a:pPr>
            <a:endParaRPr lang="en-US" sz="2500" i="1" dirty="0" smtClean="0"/>
          </a:p>
          <a:p>
            <a:pPr marL="0" indent="0" algn="ctr">
              <a:buNone/>
            </a:pPr>
            <a:r>
              <a:rPr lang="en-US" sz="5900" i="1" dirty="0" smtClean="0"/>
              <a:t>Responses </a:t>
            </a:r>
            <a:r>
              <a:rPr lang="en-US" sz="5900" i="1" dirty="0"/>
              <a:t>to other questions </a:t>
            </a:r>
            <a:r>
              <a:rPr lang="en-US" sz="5900" i="1" dirty="0" smtClean="0"/>
              <a:t>revealed </a:t>
            </a:r>
            <a:r>
              <a:rPr lang="en-US" sz="5900" i="1" dirty="0"/>
              <a:t>additional </a:t>
            </a:r>
            <a:r>
              <a:rPr lang="en-US" sz="5900" i="1" dirty="0" smtClean="0"/>
              <a:t>data about</a:t>
            </a:r>
            <a:r>
              <a:rPr lang="en-US" sz="5100" i="1" dirty="0" smtClean="0"/>
              <a:t> </a:t>
            </a:r>
          </a:p>
          <a:p>
            <a:pPr marL="0" indent="0" algn="ctr">
              <a:buNone/>
            </a:pPr>
            <a:endParaRPr lang="en-US" sz="2500" i="1" dirty="0" smtClean="0"/>
          </a:p>
          <a:p>
            <a:pPr marL="0" indent="0" algn="ctr">
              <a:buNone/>
            </a:pPr>
            <a:endParaRPr lang="en-US" sz="2500" i="1" dirty="0"/>
          </a:p>
          <a:p>
            <a:pPr marL="0" indent="0" algn="ctr">
              <a:buNone/>
            </a:pPr>
            <a:endParaRPr lang="en-US" sz="2500" i="1" dirty="0" smtClean="0"/>
          </a:p>
          <a:p>
            <a:pPr marL="0" indent="0" algn="ctr">
              <a:buNone/>
            </a:pPr>
            <a:endParaRPr lang="en-US" sz="2500" i="1" dirty="0"/>
          </a:p>
          <a:p>
            <a:pPr>
              <a:buFont typeface="Wingdings" pitchFamily="2" charset="2"/>
              <a:buChar char="v"/>
            </a:pPr>
            <a:r>
              <a:rPr lang="en-US" sz="5000" dirty="0"/>
              <a:t>	</a:t>
            </a:r>
            <a:r>
              <a:rPr lang="en-US" sz="5000" dirty="0" smtClean="0"/>
              <a:t>teachers’ sustained </a:t>
            </a:r>
            <a:r>
              <a:rPr lang="en-US" sz="5000" kern="1000" dirty="0" smtClean="0"/>
              <a:t>commitment  in  the CCWP  activities </a:t>
            </a:r>
          </a:p>
          <a:p>
            <a:pPr marL="0" indent="0">
              <a:buNone/>
            </a:pPr>
            <a:endParaRPr lang="en-US" sz="3000" kern="1000" dirty="0" smtClean="0"/>
          </a:p>
          <a:p>
            <a:pPr>
              <a:buFont typeface="Wingdings" pitchFamily="2" charset="2"/>
              <a:buChar char="v"/>
            </a:pPr>
            <a:r>
              <a:rPr lang="en-US" sz="5000" kern="1000" dirty="0"/>
              <a:t>	</a:t>
            </a:r>
            <a:r>
              <a:rPr lang="en-US" sz="5000" kern="1000" dirty="0" smtClean="0"/>
              <a:t>their involvement and/or leadership  in a PLC  either </a:t>
            </a:r>
            <a:r>
              <a:rPr lang="en-US" sz="5000" kern="1000" dirty="0"/>
              <a:t> </a:t>
            </a:r>
            <a:endParaRPr lang="en-US" sz="5000" kern="1000" dirty="0" smtClean="0"/>
          </a:p>
          <a:p>
            <a:pPr marL="0" indent="0">
              <a:buNone/>
            </a:pPr>
            <a:r>
              <a:rPr lang="en-US" sz="5000" kern="1000" dirty="0" smtClean="0"/>
              <a:t>                   within the CCWP, their school district, and beyond</a:t>
            </a:r>
          </a:p>
          <a:p>
            <a:pPr marL="0" indent="0">
              <a:buNone/>
            </a:pPr>
            <a:r>
              <a:rPr lang="en-US" sz="5000" dirty="0" smtClean="0"/>
              <a:t>	</a:t>
            </a:r>
            <a:r>
              <a:rPr lang="en-US" sz="5000" dirty="0"/>
              <a:t>	</a:t>
            </a:r>
            <a:endParaRPr lang="en-US" sz="5000" dirty="0" smtClean="0"/>
          </a:p>
          <a:p>
            <a:pPr marL="0" indent="0">
              <a:buNone/>
            </a:pPr>
            <a:r>
              <a:rPr lang="en-US" sz="5000" dirty="0" smtClean="0"/>
              <a:t>	45%  had taken part in CCWP Writing activities beyond first year</a:t>
            </a:r>
          </a:p>
          <a:p>
            <a:pPr marL="0" indent="0">
              <a:buNone/>
            </a:pPr>
            <a:r>
              <a:rPr lang="en-US" sz="5000" dirty="0" smtClean="0"/>
              <a:t>	36%  had taken part in CCWP  conferences one year following ISI</a:t>
            </a:r>
          </a:p>
          <a:p>
            <a:pPr marL="0" indent="0">
              <a:buNone/>
            </a:pPr>
            <a:r>
              <a:rPr lang="en-US" sz="5000" dirty="0" smtClean="0"/>
              <a:t>	81%  were now members of school teams such as </a:t>
            </a:r>
          </a:p>
          <a:p>
            <a:pPr marL="0" indent="0">
              <a:buNone/>
            </a:pPr>
            <a:r>
              <a:rPr lang="en-US" sz="5000" dirty="0"/>
              <a:t>	 </a:t>
            </a:r>
            <a:r>
              <a:rPr lang="en-US" sz="5000" dirty="0" smtClean="0"/>
              <a:t>         	Curriculum Committee</a:t>
            </a:r>
          </a:p>
          <a:p>
            <a:pPr marL="0" indent="0">
              <a:buNone/>
            </a:pPr>
            <a:r>
              <a:rPr lang="en-US" sz="5000" dirty="0" smtClean="0"/>
              <a:t>		School  Improvement Team	          	          	</a:t>
            </a:r>
          </a:p>
          <a:p>
            <a:pPr marL="0" indent="0">
              <a:buNone/>
            </a:pPr>
            <a:r>
              <a:rPr lang="en-US" sz="5000" dirty="0" smtClean="0"/>
              <a:t>		 Assessment Committees</a:t>
            </a:r>
          </a:p>
          <a:p>
            <a:pPr marL="0" indent="0">
              <a:buNone/>
            </a:pPr>
            <a:r>
              <a:rPr lang="en-US" sz="5000" dirty="0" smtClean="0"/>
              <a:t>		Teacher Leaders </a:t>
            </a:r>
          </a:p>
          <a:p>
            <a:pPr marL="0" indent="0">
              <a:buNone/>
            </a:pPr>
            <a:endParaRPr lang="en-US" b="1" dirty="0" smtClean="0"/>
          </a:p>
          <a:p>
            <a:pPr marL="0" indent="0" algn="ctr">
              <a:buNone/>
            </a:pPr>
            <a:r>
              <a:rPr lang="en-US" b="1" dirty="0" smtClean="0">
                <a:solidFill>
                  <a:srgbClr val="FF0000"/>
                </a:solidFill>
              </a:rPr>
              <a:t>		</a:t>
            </a:r>
          </a:p>
          <a:p>
            <a:pPr marL="0" indent="0">
              <a:buNone/>
            </a:pPr>
            <a:endParaRPr lang="en-US" dirty="0"/>
          </a:p>
        </p:txBody>
      </p:sp>
    </p:spTree>
    <p:extLst>
      <p:ext uri="{BB962C8B-B14F-4D97-AF65-F5344CB8AC3E}">
        <p14:creationId xmlns:mc="http://schemas.openxmlformats.org/markup-compatibility/2006" xmlns:mv="urn:schemas-microsoft-com:mac:vml" xmlns:p14="http://schemas.microsoft.com/office/powerpoint/2010/main" xmlns="" val="223926296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73162"/>
          </a:xfrm>
        </p:spPr>
        <p:txBody>
          <a:bodyPr>
            <a:normAutofit fontScale="90000"/>
          </a:bodyPr>
          <a:lstStyle/>
          <a:p>
            <a:r>
              <a:rPr lang="en-US" dirty="0" smtClean="0"/>
              <a:t>Leading  Professional Development</a:t>
            </a:r>
            <a:br>
              <a:rPr lang="en-US" dirty="0" smtClean="0"/>
            </a:br>
            <a:endParaRPr lang="en-US" dirty="0"/>
          </a:p>
        </p:txBody>
      </p:sp>
      <p:sp>
        <p:nvSpPr>
          <p:cNvPr id="3" name="Content Placeholder 2"/>
          <p:cNvSpPr>
            <a:spLocks noGrp="1"/>
          </p:cNvSpPr>
          <p:nvPr>
            <p:ph idx="1"/>
          </p:nvPr>
        </p:nvSpPr>
        <p:spPr>
          <a:xfrm>
            <a:off x="609600" y="1524000"/>
            <a:ext cx="8229600" cy="4983163"/>
          </a:xfrm>
        </p:spPr>
        <p:txBody>
          <a:bodyPr/>
          <a:lstStyle/>
          <a:p>
            <a:pPr marL="0" indent="0">
              <a:buNone/>
            </a:pPr>
            <a:endParaRPr lang="en-US" dirty="0" smtClean="0"/>
          </a:p>
          <a:p>
            <a:pPr marL="0" indent="0" algn="ctr">
              <a:buNone/>
            </a:pPr>
            <a:r>
              <a:rPr lang="en-US" sz="3000" dirty="0" smtClean="0">
                <a:latin typeface="Arial" pitchFamily="34" charset="0"/>
                <a:cs typeface="Arial" pitchFamily="34" charset="0"/>
              </a:rPr>
              <a:t>95% of the respondents facilitated in PD either </a:t>
            </a:r>
            <a:endParaRPr lang="en-US" sz="3000" dirty="0">
              <a:latin typeface="Arial" pitchFamily="34" charset="0"/>
              <a:cs typeface="Arial" pitchFamily="34" charset="0"/>
            </a:endParaRPr>
          </a:p>
          <a:p>
            <a:pPr marL="0" indent="0" algn="ctr">
              <a:buNone/>
            </a:pPr>
            <a:r>
              <a:rPr lang="en-US" sz="3000" dirty="0" smtClean="0">
                <a:latin typeface="Arial" pitchFamily="34" charset="0"/>
                <a:cs typeface="Arial" pitchFamily="34" charset="0"/>
              </a:rPr>
              <a:t>on a district,  regional or national level.</a:t>
            </a:r>
          </a:p>
          <a:p>
            <a:pPr marL="0" indent="0">
              <a:buNone/>
            </a:pPr>
            <a:endParaRPr lang="en-US" sz="2400" dirty="0">
              <a:latin typeface="Arial" pitchFamily="34" charset="0"/>
              <a:cs typeface="Arial" pitchFamily="34" charset="0"/>
            </a:endParaRPr>
          </a:p>
          <a:p>
            <a:pPr marL="0" indent="0" algn="ctr">
              <a:buNone/>
            </a:pPr>
            <a:r>
              <a:rPr lang="en-US" sz="2800" dirty="0" smtClean="0">
                <a:latin typeface="Arial" pitchFamily="34" charset="0"/>
                <a:cs typeface="Arial" pitchFamily="34" charset="0"/>
              </a:rPr>
              <a:t> 86%  on district level</a:t>
            </a:r>
          </a:p>
          <a:p>
            <a:pPr marL="0" indent="0" algn="ctr">
              <a:buNone/>
            </a:pPr>
            <a:r>
              <a:rPr lang="en-US" sz="2800" dirty="0" smtClean="0">
                <a:latin typeface="Arial" pitchFamily="34" charset="0"/>
                <a:cs typeface="Arial" pitchFamily="34" charset="0"/>
              </a:rPr>
              <a:t>5% on regional level</a:t>
            </a:r>
          </a:p>
          <a:p>
            <a:pPr marL="0" indent="0" algn="ctr">
              <a:buNone/>
            </a:pPr>
            <a:r>
              <a:rPr lang="en-US" sz="2800" dirty="0" smtClean="0">
                <a:latin typeface="Arial" pitchFamily="34" charset="0"/>
                <a:cs typeface="Arial" pitchFamily="34" charset="0"/>
              </a:rPr>
              <a:t>9% on national level </a:t>
            </a:r>
          </a:p>
          <a:p>
            <a:pPr marL="0" indent="0">
              <a:buNone/>
            </a:pPr>
            <a:endParaRPr lang="en-US" sz="2400" dirty="0" smtClean="0">
              <a:latin typeface="Arial" pitchFamily="34" charset="0"/>
              <a:cs typeface="Arial" pitchFamily="34" charset="0"/>
            </a:endParaRPr>
          </a:p>
          <a:p>
            <a:pPr marL="0" indent="0">
              <a:buNone/>
            </a:pPr>
            <a:endParaRPr lang="en-US" sz="2400" dirty="0">
              <a:latin typeface="Arial" pitchFamily="34" charset="0"/>
              <a:cs typeface="Arial" pitchFamily="34" charset="0"/>
            </a:endParaRPr>
          </a:p>
        </p:txBody>
      </p:sp>
    </p:spTree>
    <p:extLst>
      <p:ext uri="{BB962C8B-B14F-4D97-AF65-F5344CB8AC3E}">
        <p14:creationId xmlns:mc="http://schemas.openxmlformats.org/markup-compatibility/2006" xmlns:mv="urn:schemas-microsoft-com:mac:vml" xmlns:p14="http://schemas.microsoft.com/office/powerpoint/2010/main" xmlns="" val="2139963749"/>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Back to guiding questions</a:t>
            </a:r>
            <a:endParaRPr lang="en-US" dirty="0"/>
          </a:p>
        </p:txBody>
      </p:sp>
      <p:sp>
        <p:nvSpPr>
          <p:cNvPr id="3" name="Content Placeholder 2"/>
          <p:cNvSpPr>
            <a:spLocks noGrp="1"/>
          </p:cNvSpPr>
          <p:nvPr>
            <p:ph idx="1"/>
          </p:nvPr>
        </p:nvSpPr>
        <p:spPr/>
        <p:txBody>
          <a:bodyPr>
            <a:normAutofit fontScale="92500" lnSpcReduction="10000"/>
          </a:bodyPr>
          <a:lstStyle/>
          <a:p>
            <a:r>
              <a:rPr lang="en-US" dirty="0" smtClean="0"/>
              <a:t>Writing disposition…translate into more writing?</a:t>
            </a:r>
          </a:p>
          <a:p>
            <a:r>
              <a:rPr lang="en-US" dirty="0" smtClean="0"/>
              <a:t>Writing disposition...translate into more teaching? </a:t>
            </a:r>
          </a:p>
          <a:p>
            <a:r>
              <a:rPr lang="en-US" dirty="0" smtClean="0"/>
              <a:t>Leadership development as teacher leaders</a:t>
            </a:r>
          </a:p>
          <a:p>
            <a:r>
              <a:rPr lang="en-US" dirty="0" smtClean="0"/>
              <a:t>Rework write to learn content</a:t>
            </a:r>
          </a:p>
          <a:p>
            <a:r>
              <a:rPr lang="en-US" dirty="0" smtClean="0"/>
              <a:t>Investigate  facilitating CCWP writing groups</a:t>
            </a:r>
          </a:p>
          <a:p>
            <a:r>
              <a:rPr lang="en-US" dirty="0" smtClean="0"/>
              <a:t>Investigate offering advanced institutes</a:t>
            </a:r>
          </a:p>
          <a:p>
            <a:r>
              <a:rPr lang="en-US" dirty="0" smtClean="0"/>
              <a:t>Investigate impact directed journal entries for reflections on writing/teaching writing </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Central Connecticut Writing Project</a:t>
            </a:r>
            <a:endParaRPr lang="en-US" dirty="0"/>
          </a:p>
        </p:txBody>
      </p:sp>
      <p:sp>
        <p:nvSpPr>
          <p:cNvPr id="3" name="Content Placeholder 2"/>
          <p:cNvSpPr>
            <a:spLocks noGrp="1"/>
          </p:cNvSpPr>
          <p:nvPr>
            <p:ph idx="1"/>
          </p:nvPr>
        </p:nvSpPr>
        <p:spPr/>
        <p:txBody>
          <a:bodyPr/>
          <a:lstStyle/>
          <a:p>
            <a:pPr>
              <a:buNone/>
            </a:pPr>
            <a:r>
              <a:rPr lang="en-US" dirty="0" smtClean="0"/>
              <a:t>Over 200 NWP sites in US and beyond</a:t>
            </a:r>
          </a:p>
          <a:p>
            <a:pPr>
              <a:buNone/>
            </a:pPr>
            <a:r>
              <a:rPr lang="en-US" dirty="0" smtClean="0"/>
              <a:t>	CCSU/ CCWP Service area diverse in terms of SES, ethnicity, and spoken languages</a:t>
            </a:r>
          </a:p>
          <a:p>
            <a:pPr>
              <a:buNone/>
            </a:pPr>
            <a:r>
              <a:rPr lang="en-US" dirty="0" smtClean="0"/>
              <a:t>	Site since 2005</a:t>
            </a:r>
          </a:p>
          <a:p>
            <a:pPr>
              <a:buNone/>
            </a:pPr>
            <a:r>
              <a:rPr lang="en-US" dirty="0" smtClean="0"/>
              <a:t>	Site identity:    </a:t>
            </a:r>
          </a:p>
          <a:p>
            <a:pPr>
              <a:buNone/>
            </a:pPr>
            <a:r>
              <a:rPr lang="en-US" dirty="0" smtClean="0"/>
              <a:t>			Teacher Inquiry</a:t>
            </a:r>
          </a:p>
          <a:p>
            <a:pPr>
              <a:buNone/>
            </a:pPr>
            <a:r>
              <a:rPr lang="en-US" dirty="0" smtClean="0"/>
              <a:t>			Making Our Writing Public</a:t>
            </a:r>
          </a:p>
          <a:p>
            <a:endParaRPr lang="en-US" dirty="0"/>
          </a:p>
        </p:txBody>
      </p:sp>
    </p:spTree>
    <p:extLst>
      <p:ext uri="{BB962C8B-B14F-4D97-AF65-F5344CB8AC3E}">
        <p14:creationId xmlns:mc="http://schemas.openxmlformats.org/markup-compatibility/2006" xmlns:mv="urn:schemas-microsoft-com:mac:vml" xmlns:p14="http://schemas.microsoft.com/office/powerpoint/2010/main" xmlns="" val="85552492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Invitational Summer Institute</a:t>
            </a:r>
            <a:endParaRPr lang="en-US" dirty="0"/>
          </a:p>
        </p:txBody>
      </p:sp>
      <p:sp>
        <p:nvSpPr>
          <p:cNvPr id="3" name="Content Placeholder 2"/>
          <p:cNvSpPr>
            <a:spLocks noGrp="1"/>
          </p:cNvSpPr>
          <p:nvPr>
            <p:ph idx="1"/>
          </p:nvPr>
        </p:nvSpPr>
        <p:spPr/>
        <p:txBody>
          <a:bodyPr/>
          <a:lstStyle/>
          <a:p>
            <a:pPr>
              <a:lnSpc>
                <a:spcPct val="90000"/>
              </a:lnSpc>
            </a:pPr>
            <a:r>
              <a:rPr lang="en-US" dirty="0" smtClean="0"/>
              <a:t>Core of each site, begin to be part of PLC</a:t>
            </a:r>
          </a:p>
          <a:p>
            <a:pPr>
              <a:lnSpc>
                <a:spcPct val="90000"/>
              </a:lnSpc>
            </a:pPr>
            <a:r>
              <a:rPr lang="en-US" dirty="0" smtClean="0"/>
              <a:t>Four weeks intensive study</a:t>
            </a:r>
          </a:p>
          <a:p>
            <a:pPr lvl="2">
              <a:lnSpc>
                <a:spcPct val="90000"/>
              </a:lnSpc>
            </a:pPr>
            <a:r>
              <a:rPr lang="en-US" dirty="0" smtClean="0"/>
              <a:t>WRITE</a:t>
            </a:r>
          </a:p>
          <a:p>
            <a:pPr lvl="3">
              <a:lnSpc>
                <a:spcPct val="90000"/>
              </a:lnSpc>
            </a:pPr>
            <a:r>
              <a:rPr lang="en-US" dirty="0" smtClean="0"/>
              <a:t>Writer’s Notebook</a:t>
            </a:r>
          </a:p>
          <a:p>
            <a:pPr lvl="3">
              <a:lnSpc>
                <a:spcPct val="90000"/>
              </a:lnSpc>
            </a:pPr>
            <a:r>
              <a:rPr lang="en-US" dirty="0" smtClean="0"/>
              <a:t>Anthology Submission</a:t>
            </a:r>
          </a:p>
          <a:p>
            <a:pPr lvl="3">
              <a:lnSpc>
                <a:spcPct val="90000"/>
              </a:lnSpc>
            </a:pPr>
            <a:r>
              <a:rPr lang="en-US" dirty="0" smtClean="0"/>
              <a:t>Professional Piece</a:t>
            </a:r>
          </a:p>
          <a:p>
            <a:pPr lvl="3">
              <a:lnSpc>
                <a:spcPct val="90000"/>
              </a:lnSpc>
            </a:pPr>
            <a:r>
              <a:rPr lang="en-US" dirty="0" smtClean="0"/>
              <a:t>Writing Response Groups</a:t>
            </a:r>
          </a:p>
          <a:p>
            <a:pPr lvl="2">
              <a:lnSpc>
                <a:spcPct val="90000"/>
              </a:lnSpc>
            </a:pPr>
            <a:r>
              <a:rPr lang="en-US" dirty="0" smtClean="0"/>
              <a:t>Reading Response Groups (four books)</a:t>
            </a:r>
          </a:p>
          <a:p>
            <a:pPr lvl="2">
              <a:lnSpc>
                <a:spcPct val="90000"/>
              </a:lnSpc>
            </a:pPr>
            <a:r>
              <a:rPr lang="en-US" dirty="0" smtClean="0"/>
              <a:t>Management Teams</a:t>
            </a:r>
          </a:p>
          <a:p>
            <a:pPr lvl="2">
              <a:lnSpc>
                <a:spcPct val="90000"/>
              </a:lnSpc>
            </a:pPr>
            <a:r>
              <a:rPr lang="en-US" dirty="0" smtClean="0"/>
              <a:t>Active Membership Committee (one from continuity, publicity, or recollections)</a:t>
            </a:r>
          </a:p>
          <a:p>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Invitational Summer Institute</a:t>
            </a:r>
            <a:endParaRPr lang="en-US" dirty="0"/>
          </a:p>
        </p:txBody>
      </p:sp>
      <p:sp>
        <p:nvSpPr>
          <p:cNvPr id="3" name="Content Placeholder 2"/>
          <p:cNvSpPr>
            <a:spLocks noGrp="1"/>
          </p:cNvSpPr>
          <p:nvPr>
            <p:ph idx="1"/>
          </p:nvPr>
        </p:nvSpPr>
        <p:spPr/>
        <p:txBody>
          <a:bodyPr/>
          <a:lstStyle/>
          <a:p>
            <a:pPr>
              <a:lnSpc>
                <a:spcPct val="90000"/>
              </a:lnSpc>
            </a:pPr>
            <a:r>
              <a:rPr lang="en-US" dirty="0" smtClean="0"/>
              <a:t>Followed by a year of involvement in PLC</a:t>
            </a:r>
          </a:p>
          <a:p>
            <a:pPr lvl="2">
              <a:lnSpc>
                <a:spcPct val="90000"/>
              </a:lnSpc>
            </a:pPr>
            <a:r>
              <a:rPr lang="en-US" dirty="0" smtClean="0"/>
              <a:t>One required presentation</a:t>
            </a:r>
          </a:p>
          <a:p>
            <a:pPr lvl="2">
              <a:lnSpc>
                <a:spcPct val="90000"/>
              </a:lnSpc>
            </a:pPr>
            <a:r>
              <a:rPr lang="en-US" dirty="0" smtClean="0"/>
              <a:t>Participate in fall CCWP Open Institute</a:t>
            </a:r>
          </a:p>
          <a:p>
            <a:pPr lvl="2">
              <a:lnSpc>
                <a:spcPct val="90000"/>
              </a:lnSpc>
            </a:pPr>
            <a:r>
              <a:rPr lang="en-US" dirty="0" smtClean="0"/>
              <a:t>Participate in Literacy Essentials Conference</a:t>
            </a:r>
          </a:p>
          <a:p>
            <a:pPr lvl="2">
              <a:lnSpc>
                <a:spcPct val="90000"/>
              </a:lnSpc>
            </a:pPr>
            <a:r>
              <a:rPr lang="en-US" dirty="0" smtClean="0"/>
              <a:t>Self-selected Continuity Activities</a:t>
            </a:r>
          </a:p>
          <a:p>
            <a:pPr lvl="3">
              <a:lnSpc>
                <a:spcPct val="90000"/>
              </a:lnSpc>
            </a:pPr>
            <a:r>
              <a:rPr lang="en-US" dirty="0" smtClean="0"/>
              <a:t>Writing Marathons</a:t>
            </a:r>
          </a:p>
          <a:p>
            <a:pPr lvl="3">
              <a:lnSpc>
                <a:spcPct val="90000"/>
              </a:lnSpc>
            </a:pPr>
            <a:r>
              <a:rPr lang="en-US" dirty="0" smtClean="0"/>
              <a:t>Book talks</a:t>
            </a:r>
          </a:p>
          <a:p>
            <a:pPr lvl="3">
              <a:lnSpc>
                <a:spcPct val="90000"/>
              </a:lnSpc>
            </a:pPr>
            <a:r>
              <a:rPr lang="en-US" dirty="0" smtClean="0"/>
              <a:t>Shine Sessions</a:t>
            </a:r>
          </a:p>
          <a:p>
            <a:pPr lvl="3">
              <a:lnSpc>
                <a:spcPct val="90000"/>
              </a:lnSpc>
            </a:pPr>
            <a:r>
              <a:rPr lang="en-US" dirty="0" smtClean="0"/>
              <a:t>Committee membership</a:t>
            </a:r>
          </a:p>
          <a:p>
            <a:pPr lvl="3">
              <a:lnSpc>
                <a:spcPct val="90000"/>
              </a:lnSpc>
            </a:pPr>
            <a:r>
              <a:rPr lang="en-US" dirty="0" smtClean="0"/>
              <a:t>Study Groups participation</a:t>
            </a:r>
          </a:p>
          <a:p>
            <a:pPr lvl="3">
              <a:lnSpc>
                <a:spcPct val="90000"/>
              </a:lnSpc>
            </a:pPr>
            <a:r>
              <a:rPr lang="en-US" dirty="0" smtClean="0"/>
              <a:t>Teacher Inquiry Projects</a:t>
            </a:r>
          </a:p>
          <a:p>
            <a:pPr marL="0" indent="0">
              <a:buNone/>
            </a:pPr>
            <a:endParaRPr lang="en-US" dirty="0"/>
          </a:p>
        </p:txBody>
      </p:sp>
    </p:spTree>
    <p:extLst>
      <p:ext uri="{BB962C8B-B14F-4D97-AF65-F5344CB8AC3E}">
        <p14:creationId xmlns:mc="http://schemas.openxmlformats.org/markup-compatibility/2006" xmlns:mv="urn:schemas-microsoft-com:mac:vml" xmlns:p14="http://schemas.microsoft.com/office/powerpoint/2010/main" xmlns="" val="172408085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Guiding Questions of Inquiry</a:t>
            </a:r>
            <a:endParaRPr lang="en-US" dirty="0"/>
          </a:p>
        </p:txBody>
      </p:sp>
      <p:sp>
        <p:nvSpPr>
          <p:cNvPr id="3" name="Content Placeholder 2"/>
          <p:cNvSpPr>
            <a:spLocks noGrp="1"/>
          </p:cNvSpPr>
          <p:nvPr>
            <p:ph idx="1"/>
          </p:nvPr>
        </p:nvSpPr>
        <p:spPr/>
        <p:txBody>
          <a:bodyPr/>
          <a:lstStyle/>
          <a:p>
            <a:r>
              <a:rPr lang="en-US" dirty="0" smtClean="0"/>
              <a:t>What is Invitational Summer Institute’s impact on the teacher’s dispositions as a writer? </a:t>
            </a:r>
          </a:p>
          <a:p>
            <a:endParaRPr lang="en-US" dirty="0" smtClean="0"/>
          </a:p>
          <a:p>
            <a:pPr>
              <a:buNone/>
            </a:pPr>
            <a:endParaRPr lang="en-US" dirty="0" smtClean="0"/>
          </a:p>
          <a:p>
            <a:r>
              <a:rPr lang="en-US" dirty="0" smtClean="0"/>
              <a:t>What is Invitational Summer Institute’s impact on the teacher’s dispositions towards teaching writing?</a:t>
            </a:r>
          </a:p>
          <a:p>
            <a:pPr marL="0" indent="0">
              <a:buNone/>
            </a:pPr>
            <a:endParaRPr lang="en-US" dirty="0"/>
          </a:p>
        </p:txBody>
      </p:sp>
    </p:spTree>
    <p:extLst>
      <p:ext uri="{BB962C8B-B14F-4D97-AF65-F5344CB8AC3E}">
        <p14:creationId xmlns:mc="http://schemas.openxmlformats.org/markup-compatibility/2006" xmlns:mv="urn:schemas-microsoft-com:mac:vml" xmlns:p14="http://schemas.microsoft.com/office/powerpoint/2010/main" xmlns="" val="396952890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Methodology</a:t>
            </a:r>
            <a:endParaRPr lang="en-US" dirty="0"/>
          </a:p>
        </p:txBody>
      </p:sp>
      <p:sp>
        <p:nvSpPr>
          <p:cNvPr id="3" name="Content Placeholder 2"/>
          <p:cNvSpPr>
            <a:spLocks noGrp="1"/>
          </p:cNvSpPr>
          <p:nvPr>
            <p:ph idx="1"/>
          </p:nvPr>
        </p:nvSpPr>
        <p:spPr>
          <a:xfrm>
            <a:off x="457200" y="1371600"/>
            <a:ext cx="8229600" cy="4876800"/>
          </a:xfrm>
        </p:spPr>
        <p:txBody>
          <a:bodyPr>
            <a:noAutofit/>
          </a:bodyPr>
          <a:lstStyle/>
          <a:p>
            <a:pPr marL="0" indent="0" algn="ctr">
              <a:buNone/>
            </a:pPr>
            <a:r>
              <a:rPr lang="en-US" sz="2000" dirty="0" smtClean="0">
                <a:latin typeface="Arial" pitchFamily="34" charset="0"/>
                <a:cs typeface="Arial" pitchFamily="34" charset="0"/>
              </a:rPr>
              <a:t>            Participants </a:t>
            </a:r>
            <a:r>
              <a:rPr lang="en-US" sz="2000" dirty="0">
                <a:latin typeface="Arial" pitchFamily="34" charset="0"/>
                <a:cs typeface="Arial" pitchFamily="34" charset="0"/>
              </a:rPr>
              <a:t>were chosen randomly </a:t>
            </a:r>
            <a:r>
              <a:rPr lang="en-US" sz="2000" dirty="0" smtClean="0">
                <a:latin typeface="Arial" pitchFamily="34" charset="0"/>
                <a:cs typeface="Arial" pitchFamily="34" charset="0"/>
              </a:rPr>
              <a:t> from </a:t>
            </a:r>
            <a:r>
              <a:rPr lang="en-US" sz="2000" dirty="0">
                <a:latin typeface="Arial" pitchFamily="34" charset="0"/>
                <a:cs typeface="Arial" pitchFamily="34" charset="0"/>
              </a:rPr>
              <a:t>each </a:t>
            </a:r>
            <a:r>
              <a:rPr lang="en-US" sz="2000" dirty="0" smtClean="0">
                <a:latin typeface="Arial" pitchFamily="34" charset="0"/>
                <a:cs typeface="Arial" pitchFamily="34" charset="0"/>
              </a:rPr>
              <a:t> ISI  </a:t>
            </a:r>
          </a:p>
          <a:p>
            <a:pPr marL="0" indent="0" algn="ctr">
              <a:buNone/>
            </a:pPr>
            <a:r>
              <a:rPr lang="en-US" sz="2000" dirty="0" smtClean="0">
                <a:latin typeface="Arial" pitchFamily="34" charset="0"/>
                <a:cs typeface="Arial" pitchFamily="34" charset="0"/>
              </a:rPr>
              <a:t> </a:t>
            </a:r>
            <a:r>
              <a:rPr lang="en-US" sz="2000" dirty="0">
                <a:latin typeface="Arial" pitchFamily="34" charset="0"/>
                <a:cs typeface="Arial" pitchFamily="34" charset="0"/>
              </a:rPr>
              <a:t>2006, </a:t>
            </a:r>
            <a:r>
              <a:rPr lang="en-US" sz="2000" dirty="0" smtClean="0">
                <a:latin typeface="Arial" pitchFamily="34" charset="0"/>
                <a:cs typeface="Arial" pitchFamily="34" charset="0"/>
              </a:rPr>
              <a:t>2007</a:t>
            </a:r>
            <a:r>
              <a:rPr lang="en-US" sz="2000" dirty="0">
                <a:latin typeface="Arial" pitchFamily="34" charset="0"/>
                <a:cs typeface="Arial" pitchFamily="34" charset="0"/>
              </a:rPr>
              <a:t>, </a:t>
            </a:r>
            <a:r>
              <a:rPr lang="en-US" sz="2000" dirty="0" smtClean="0">
                <a:latin typeface="Arial" pitchFamily="34" charset="0"/>
                <a:cs typeface="Arial" pitchFamily="34" charset="0"/>
              </a:rPr>
              <a:t>2008</a:t>
            </a:r>
            <a:r>
              <a:rPr lang="en-US" sz="2000" dirty="0">
                <a:latin typeface="Arial" pitchFamily="34" charset="0"/>
                <a:cs typeface="Arial" pitchFamily="34" charset="0"/>
              </a:rPr>
              <a:t>, </a:t>
            </a:r>
            <a:r>
              <a:rPr lang="en-US" sz="2000" dirty="0" smtClean="0">
                <a:latin typeface="Arial" pitchFamily="34" charset="0"/>
                <a:cs typeface="Arial" pitchFamily="34" charset="0"/>
              </a:rPr>
              <a:t>2009</a:t>
            </a:r>
            <a:r>
              <a:rPr lang="en-US" sz="2000" dirty="0">
                <a:latin typeface="Arial" pitchFamily="34" charset="0"/>
                <a:cs typeface="Arial" pitchFamily="34" charset="0"/>
              </a:rPr>
              <a:t>. </a:t>
            </a:r>
          </a:p>
          <a:p>
            <a:pPr marL="0" indent="0">
              <a:buNone/>
            </a:pPr>
            <a:r>
              <a:rPr lang="en-US" sz="1600" dirty="0">
                <a:latin typeface="Arial" pitchFamily="34" charset="0"/>
                <a:cs typeface="Arial" pitchFamily="34" charset="0"/>
              </a:rPr>
              <a:t> </a:t>
            </a:r>
          </a:p>
          <a:p>
            <a:pPr marL="0" indent="0">
              <a:buNone/>
            </a:pPr>
            <a:r>
              <a:rPr lang="en-US" sz="1600" dirty="0" smtClean="0">
                <a:latin typeface="Arial" pitchFamily="34" charset="0"/>
                <a:cs typeface="Arial" pitchFamily="34" charset="0"/>
              </a:rPr>
              <a:t>               </a:t>
            </a:r>
            <a:r>
              <a:rPr lang="en-US" sz="1700" dirty="0" smtClean="0">
                <a:latin typeface="Arial" pitchFamily="34" charset="0"/>
                <a:cs typeface="Arial" pitchFamily="34" charset="0"/>
              </a:rPr>
              <a:t>Data </a:t>
            </a:r>
            <a:r>
              <a:rPr lang="en-US" sz="1700" dirty="0">
                <a:latin typeface="Arial" pitchFamily="34" charset="0"/>
                <a:cs typeface="Arial" pitchFamily="34" charset="0"/>
              </a:rPr>
              <a:t>gathered from three sources </a:t>
            </a:r>
            <a:endParaRPr lang="en-US" sz="1700" dirty="0" smtClean="0">
              <a:latin typeface="Arial" pitchFamily="34" charset="0"/>
              <a:cs typeface="Arial" pitchFamily="34" charset="0"/>
            </a:endParaRPr>
          </a:p>
          <a:p>
            <a:pPr>
              <a:buFont typeface="Wingdings" pitchFamily="2" charset="2"/>
              <a:buChar char="Ø"/>
            </a:pPr>
            <a:r>
              <a:rPr lang="en-US" sz="1600" dirty="0" smtClean="0">
                <a:latin typeface="Arial" pitchFamily="34" charset="0"/>
                <a:cs typeface="Arial" pitchFamily="34" charset="0"/>
              </a:rPr>
              <a:t>	     Journals/Writers' Notebooks</a:t>
            </a:r>
          </a:p>
          <a:p>
            <a:pPr marL="0" indent="0">
              <a:buNone/>
            </a:pPr>
            <a:r>
              <a:rPr lang="en-US" sz="1600" dirty="0" smtClean="0">
                <a:latin typeface="Arial" pitchFamily="34" charset="0"/>
                <a:cs typeface="Arial" pitchFamily="34" charset="0"/>
              </a:rPr>
              <a:t>		Mined </a:t>
            </a:r>
            <a:r>
              <a:rPr lang="en-US" sz="1600" dirty="0">
                <a:latin typeface="Arial" pitchFamily="34" charset="0"/>
                <a:cs typeface="Arial" pitchFamily="34" charset="0"/>
              </a:rPr>
              <a:t>and analyzed for reflections on</a:t>
            </a:r>
          </a:p>
          <a:p>
            <a:pPr marL="0" indent="0">
              <a:buNone/>
            </a:pPr>
            <a:r>
              <a:rPr lang="en-US" sz="1600" dirty="0" smtClean="0">
                <a:latin typeface="Arial" pitchFamily="34" charset="0"/>
                <a:cs typeface="Arial" pitchFamily="34" charset="0"/>
              </a:rPr>
              <a:t>		teachers</a:t>
            </a:r>
            <a:r>
              <a:rPr lang="en-US" sz="1600" dirty="0">
                <a:latin typeface="Arial" pitchFamily="34" charset="0"/>
                <a:cs typeface="Arial" pitchFamily="34" charset="0"/>
              </a:rPr>
              <a:t>' dispositions on writing, on teaching </a:t>
            </a:r>
            <a:r>
              <a:rPr lang="en-US" sz="1600" dirty="0" smtClean="0">
                <a:latin typeface="Arial" pitchFamily="34" charset="0"/>
                <a:cs typeface="Arial" pitchFamily="34" charset="0"/>
              </a:rPr>
              <a:t>writing</a:t>
            </a:r>
          </a:p>
          <a:p>
            <a:pPr marL="0" indent="0">
              <a:buNone/>
            </a:pPr>
            <a:r>
              <a:rPr lang="en-US" sz="1600" dirty="0">
                <a:latin typeface="Arial" pitchFamily="34" charset="0"/>
                <a:cs typeface="Arial" pitchFamily="34" charset="0"/>
              </a:rPr>
              <a:t>	</a:t>
            </a:r>
            <a:r>
              <a:rPr lang="en-US" sz="1600" dirty="0" smtClean="0">
                <a:latin typeface="Arial" pitchFamily="34" charset="0"/>
                <a:cs typeface="Arial" pitchFamily="34" charset="0"/>
              </a:rPr>
              <a:t>	and </a:t>
            </a:r>
            <a:r>
              <a:rPr lang="en-US" sz="1600" dirty="0">
                <a:latin typeface="Arial" pitchFamily="34" charset="0"/>
                <a:cs typeface="Arial" pitchFamily="34" charset="0"/>
              </a:rPr>
              <a:t>on student learning </a:t>
            </a:r>
            <a:endParaRPr lang="en-US" sz="1600" dirty="0" smtClean="0">
              <a:latin typeface="Arial" pitchFamily="34" charset="0"/>
              <a:cs typeface="Arial" pitchFamily="34" charset="0"/>
            </a:endParaRPr>
          </a:p>
          <a:p>
            <a:pPr>
              <a:buFont typeface="Wingdings" pitchFamily="2" charset="2"/>
              <a:buChar char="Ø"/>
            </a:pPr>
            <a:r>
              <a:rPr lang="en-US" sz="1600" dirty="0">
                <a:latin typeface="Arial" pitchFamily="34" charset="0"/>
                <a:cs typeface="Arial" pitchFamily="34" charset="0"/>
              </a:rPr>
              <a:t>	</a:t>
            </a:r>
            <a:r>
              <a:rPr lang="en-US" sz="1600" dirty="0" smtClean="0">
                <a:latin typeface="Arial" pitchFamily="34" charset="0"/>
                <a:cs typeface="Arial" pitchFamily="34" charset="0"/>
              </a:rPr>
              <a:t>     Survey </a:t>
            </a:r>
            <a:r>
              <a:rPr lang="en-US" sz="1600" dirty="0">
                <a:latin typeface="Arial" pitchFamily="34" charset="0"/>
                <a:cs typeface="Arial" pitchFamily="34" charset="0"/>
              </a:rPr>
              <a:t>and Interview Questions</a:t>
            </a:r>
          </a:p>
          <a:p>
            <a:pPr marL="0" indent="0">
              <a:buNone/>
            </a:pPr>
            <a:r>
              <a:rPr lang="en-US" sz="1600" dirty="0" smtClean="0">
                <a:latin typeface="Arial" pitchFamily="34" charset="0"/>
                <a:cs typeface="Arial" pitchFamily="34" charset="0"/>
              </a:rPr>
              <a:t>    		explored  the teachers’ as writers, their </a:t>
            </a:r>
            <a:r>
              <a:rPr lang="en-US" sz="1600" dirty="0">
                <a:latin typeface="Arial" pitchFamily="34" charset="0"/>
                <a:cs typeface="Arial" pitchFamily="34" charset="0"/>
              </a:rPr>
              <a:t>writing </a:t>
            </a:r>
            <a:r>
              <a:rPr lang="en-US" sz="1600" dirty="0" smtClean="0">
                <a:latin typeface="Arial" pitchFamily="34" charset="0"/>
                <a:cs typeface="Arial" pitchFamily="34" charset="0"/>
              </a:rPr>
              <a:t>activities, </a:t>
            </a:r>
          </a:p>
          <a:p>
            <a:pPr marL="0" indent="0">
              <a:buNone/>
            </a:pPr>
            <a:r>
              <a:rPr lang="en-US" sz="1600" dirty="0">
                <a:latin typeface="Arial" pitchFamily="34" charset="0"/>
                <a:cs typeface="Arial" pitchFamily="34" charset="0"/>
              </a:rPr>
              <a:t>	</a:t>
            </a:r>
            <a:r>
              <a:rPr lang="en-US" sz="1600" dirty="0" smtClean="0">
                <a:latin typeface="Arial" pitchFamily="34" charset="0"/>
                <a:cs typeface="Arial" pitchFamily="34" charset="0"/>
              </a:rPr>
              <a:t>	teaching </a:t>
            </a:r>
            <a:r>
              <a:rPr lang="en-US" sz="1600" dirty="0">
                <a:latin typeface="Arial" pitchFamily="34" charset="0"/>
                <a:cs typeface="Arial" pitchFamily="34" charset="0"/>
              </a:rPr>
              <a:t>in relation to </a:t>
            </a:r>
            <a:r>
              <a:rPr lang="en-US" sz="1600" dirty="0" smtClean="0">
                <a:latin typeface="Arial" pitchFamily="34" charset="0"/>
                <a:cs typeface="Arial" pitchFamily="34" charset="0"/>
              </a:rPr>
              <a:t>writing, involvement/leadership </a:t>
            </a:r>
            <a:r>
              <a:rPr lang="en-US" sz="1600" dirty="0">
                <a:latin typeface="Arial" pitchFamily="34" charset="0"/>
                <a:cs typeface="Arial" pitchFamily="34" charset="0"/>
              </a:rPr>
              <a:t>in </a:t>
            </a:r>
            <a:r>
              <a:rPr lang="en-US" sz="1600" dirty="0" smtClean="0">
                <a:latin typeface="Arial" pitchFamily="34" charset="0"/>
                <a:cs typeface="Arial" pitchFamily="34" charset="0"/>
              </a:rPr>
              <a:t>PLC</a:t>
            </a:r>
          </a:p>
          <a:p>
            <a:pPr>
              <a:buFont typeface="Wingdings" pitchFamily="2" charset="2"/>
              <a:buChar char="Ø"/>
            </a:pPr>
            <a:r>
              <a:rPr lang="en-US" sz="1600" dirty="0">
                <a:latin typeface="Arial" pitchFamily="34" charset="0"/>
                <a:cs typeface="Arial" pitchFamily="34" charset="0"/>
              </a:rPr>
              <a:t>	</a:t>
            </a:r>
            <a:r>
              <a:rPr lang="en-US" sz="1600" dirty="0" smtClean="0">
                <a:latin typeface="Arial" pitchFamily="34" charset="0"/>
                <a:cs typeface="Arial" pitchFamily="34" charset="0"/>
              </a:rPr>
              <a:t>     Classroom </a:t>
            </a:r>
            <a:r>
              <a:rPr lang="en-US" sz="1600" dirty="0">
                <a:latin typeface="Arial" pitchFamily="34" charset="0"/>
                <a:cs typeface="Arial" pitchFamily="34" charset="0"/>
              </a:rPr>
              <a:t>Observations </a:t>
            </a:r>
          </a:p>
          <a:p>
            <a:pPr marL="0" indent="0">
              <a:buNone/>
            </a:pPr>
            <a:r>
              <a:rPr lang="en-US" sz="1600" dirty="0" smtClean="0">
                <a:latin typeface="Arial" pitchFamily="34" charset="0"/>
                <a:cs typeface="Arial" pitchFamily="34" charset="0"/>
              </a:rPr>
              <a:t>		noticed  </a:t>
            </a:r>
            <a:r>
              <a:rPr lang="en-US" sz="1600" dirty="0">
                <a:latin typeface="Arial" pitchFamily="34" charset="0"/>
                <a:cs typeface="Arial" pitchFamily="34" charset="0"/>
              </a:rPr>
              <a:t>specific indicators of </a:t>
            </a:r>
            <a:r>
              <a:rPr lang="en-US" sz="1600" dirty="0" smtClean="0">
                <a:latin typeface="Arial" pitchFamily="34" charset="0"/>
                <a:cs typeface="Arial" pitchFamily="34" charset="0"/>
              </a:rPr>
              <a:t>a “writer friendly” room, the</a:t>
            </a:r>
          </a:p>
          <a:p>
            <a:pPr marL="0" indent="0">
              <a:buNone/>
            </a:pPr>
            <a:r>
              <a:rPr lang="en-US" sz="1600" dirty="0">
                <a:latin typeface="Arial" pitchFamily="34" charset="0"/>
                <a:cs typeface="Arial" pitchFamily="34" charset="0"/>
              </a:rPr>
              <a:t>	</a:t>
            </a:r>
            <a:r>
              <a:rPr lang="en-US" sz="1600" dirty="0" smtClean="0">
                <a:latin typeface="Arial" pitchFamily="34" charset="0"/>
                <a:cs typeface="Arial" pitchFamily="34" charset="0"/>
              </a:rPr>
              <a:t>	attitude </a:t>
            </a:r>
            <a:r>
              <a:rPr lang="en-US" sz="1600" dirty="0">
                <a:latin typeface="Arial" pitchFamily="34" charset="0"/>
                <a:cs typeface="Arial" pitchFamily="34" charset="0"/>
              </a:rPr>
              <a:t>of students toward writing </a:t>
            </a:r>
            <a:r>
              <a:rPr lang="en-US" sz="1600" dirty="0" smtClean="0">
                <a:latin typeface="Arial" pitchFamily="34" charset="0"/>
                <a:cs typeface="Arial" pitchFamily="34" charset="0"/>
              </a:rPr>
              <a:t>experience, time devoted </a:t>
            </a:r>
          </a:p>
          <a:p>
            <a:pPr marL="0" indent="0">
              <a:buNone/>
            </a:pPr>
            <a:r>
              <a:rPr lang="en-US" sz="1600" dirty="0">
                <a:latin typeface="Arial" pitchFamily="34" charset="0"/>
                <a:cs typeface="Arial" pitchFamily="34" charset="0"/>
              </a:rPr>
              <a:t>	</a:t>
            </a:r>
            <a:r>
              <a:rPr lang="en-US" sz="1600" dirty="0" smtClean="0">
                <a:latin typeface="Arial" pitchFamily="34" charset="0"/>
                <a:cs typeface="Arial" pitchFamily="34" charset="0"/>
              </a:rPr>
              <a:t>	to writing, teacher’s level of confidence and comfort, measurable outcomes</a:t>
            </a:r>
          </a:p>
          <a:p>
            <a:pPr marL="0" indent="0">
              <a:buNone/>
            </a:pPr>
            <a:r>
              <a:rPr lang="en-US" sz="1600" dirty="0">
                <a:latin typeface="Arial" pitchFamily="34" charset="0"/>
                <a:cs typeface="Arial" pitchFamily="34" charset="0"/>
              </a:rPr>
              <a:t>	</a:t>
            </a:r>
            <a:r>
              <a:rPr lang="en-US" sz="1600" dirty="0" smtClean="0">
                <a:latin typeface="Arial" pitchFamily="34" charset="0"/>
                <a:cs typeface="Arial" pitchFamily="34" charset="0"/>
              </a:rPr>
              <a:t>	</a:t>
            </a:r>
          </a:p>
          <a:p>
            <a:pPr marL="0" indent="0">
              <a:buNone/>
            </a:pPr>
            <a:r>
              <a:rPr lang="en-US" sz="1600" dirty="0">
                <a:latin typeface="Arial" pitchFamily="34" charset="0"/>
                <a:cs typeface="Arial" pitchFamily="34" charset="0"/>
              </a:rPr>
              <a:t>	</a:t>
            </a:r>
            <a:r>
              <a:rPr lang="en-US" sz="1600" dirty="0" smtClean="0">
                <a:latin typeface="Arial" pitchFamily="34" charset="0"/>
                <a:cs typeface="Arial" pitchFamily="34" charset="0"/>
              </a:rPr>
              <a:t>	 </a:t>
            </a:r>
            <a:endParaRPr lang="en-US" sz="1600" dirty="0">
              <a:latin typeface="Arial" pitchFamily="34" charset="0"/>
              <a:cs typeface="Arial" pitchFamily="34" charset="0"/>
            </a:endParaRPr>
          </a:p>
          <a:p>
            <a:pPr marL="0" indent="0">
              <a:buNone/>
            </a:pPr>
            <a:r>
              <a:rPr lang="en-US" sz="1600" dirty="0">
                <a:latin typeface="Arial" pitchFamily="34" charset="0"/>
                <a:cs typeface="Arial" pitchFamily="34" charset="0"/>
              </a:rPr>
              <a:t> </a:t>
            </a:r>
          </a:p>
        </p:txBody>
      </p:sp>
    </p:spTree>
    <p:extLst>
      <p:ext uri="{BB962C8B-B14F-4D97-AF65-F5344CB8AC3E}">
        <p14:creationId xmlns:mc="http://schemas.openxmlformats.org/markup-compatibility/2006" xmlns:mv="urn:schemas-microsoft-com:mac:vml" xmlns:p14="http://schemas.microsoft.com/office/powerpoint/2010/main" xmlns="" val="2279965271"/>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Numbers of respondents  </a:t>
            </a:r>
            <a:endParaRPr lang="en-US" dirty="0"/>
          </a:p>
        </p:txBody>
      </p:sp>
      <p:graphicFrame>
        <p:nvGraphicFramePr>
          <p:cNvPr id="4" name="Content Placeholder 3"/>
          <p:cNvGraphicFramePr>
            <a:graphicFrameLocks noGrp="1"/>
          </p:cNvGraphicFramePr>
          <p:nvPr>
            <p:ph idx="1"/>
            <p:extLst>
              <p:ext uri="{D42A27DB-BD31-4B8C-83A1-F6EECF244321}">
                <p14:modId xmlns:mc="http://schemas.openxmlformats.org/markup-compatibility/2006" xmlns:mv="urn:schemas-microsoft-com:mac:vml" xmlns:p14="http://schemas.microsoft.com/office/powerpoint/2010/main" xmlns="" val="81351395"/>
              </p:ext>
            </p:extLst>
          </p:nvPr>
        </p:nvGraphicFramePr>
        <p:xfrm>
          <a:off x="457200" y="1600200"/>
          <a:ext cx="8229600" cy="3042920"/>
        </p:xfrm>
        <a:graphic>
          <a:graphicData uri="http://schemas.openxmlformats.org/drawingml/2006/table">
            <a:tbl>
              <a:tblPr firstRow="1" bandRow="1">
                <a:tableStyleId>{5940675A-B579-460E-94D1-54222C63F5DA}</a:tableStyleId>
              </a:tblPr>
              <a:tblGrid>
                <a:gridCol w="2057400"/>
                <a:gridCol w="2057400"/>
                <a:gridCol w="2057400"/>
                <a:gridCol w="2057400"/>
              </a:tblGrid>
              <a:tr h="685800">
                <a:tc>
                  <a:txBody>
                    <a:bodyPr/>
                    <a:lstStyle/>
                    <a:p>
                      <a:r>
                        <a:rPr lang="en-US" dirty="0" smtClean="0"/>
                        <a:t>ISI year</a:t>
                      </a:r>
                      <a:endParaRPr lang="en-US" dirty="0"/>
                    </a:p>
                  </a:txBody>
                  <a:tcPr/>
                </a:tc>
                <a:tc>
                  <a:txBody>
                    <a:bodyPr/>
                    <a:lstStyle/>
                    <a:p>
                      <a:r>
                        <a:rPr lang="en-US" dirty="0" smtClean="0"/>
                        <a:t>Total Participants</a:t>
                      </a:r>
                      <a:endParaRPr lang="en-US" dirty="0"/>
                    </a:p>
                  </a:txBody>
                  <a:tcPr/>
                </a:tc>
                <a:tc>
                  <a:txBody>
                    <a:bodyPr/>
                    <a:lstStyle/>
                    <a:p>
                      <a:r>
                        <a:rPr lang="en-US" dirty="0" smtClean="0"/>
                        <a:t># of Participants Interviewed</a:t>
                      </a:r>
                      <a:endParaRPr lang="en-US" dirty="0"/>
                    </a:p>
                  </a:txBody>
                  <a:tcPr/>
                </a:tc>
                <a:tc>
                  <a:txBody>
                    <a:bodyPr/>
                    <a:lstStyle/>
                    <a:p>
                      <a:r>
                        <a:rPr lang="en-US" dirty="0" smtClean="0"/>
                        <a:t>% of Participants Interviewed</a:t>
                      </a:r>
                    </a:p>
                    <a:p>
                      <a:endParaRPr lang="en-US" dirty="0" smtClean="0"/>
                    </a:p>
                    <a:p>
                      <a:endParaRPr lang="en-US" dirty="0"/>
                    </a:p>
                  </a:txBody>
                  <a:tcPr/>
                </a:tc>
              </a:tr>
              <a:tr h="370840">
                <a:tc>
                  <a:txBody>
                    <a:bodyPr/>
                    <a:lstStyle/>
                    <a:p>
                      <a:r>
                        <a:rPr lang="en-US" dirty="0" smtClean="0"/>
                        <a:t>2006</a:t>
                      </a:r>
                      <a:endParaRPr lang="en-US" dirty="0"/>
                    </a:p>
                  </a:txBody>
                  <a:tcPr/>
                </a:tc>
                <a:tc>
                  <a:txBody>
                    <a:bodyPr/>
                    <a:lstStyle/>
                    <a:p>
                      <a:r>
                        <a:rPr lang="en-US" dirty="0" smtClean="0"/>
                        <a:t>17</a:t>
                      </a:r>
                      <a:endParaRPr lang="en-US" dirty="0"/>
                    </a:p>
                  </a:txBody>
                  <a:tcPr/>
                </a:tc>
                <a:tc>
                  <a:txBody>
                    <a:bodyPr/>
                    <a:lstStyle/>
                    <a:p>
                      <a:r>
                        <a:rPr lang="en-US" dirty="0" smtClean="0"/>
                        <a:t>5</a:t>
                      </a:r>
                      <a:endParaRPr lang="en-US" dirty="0"/>
                    </a:p>
                  </a:txBody>
                  <a:tcPr/>
                </a:tc>
                <a:tc>
                  <a:txBody>
                    <a:bodyPr/>
                    <a:lstStyle/>
                    <a:p>
                      <a:r>
                        <a:rPr lang="en-US" dirty="0" smtClean="0"/>
                        <a:t>30%</a:t>
                      </a:r>
                      <a:endParaRPr lang="en-US" dirty="0"/>
                    </a:p>
                  </a:txBody>
                  <a:tcPr/>
                </a:tc>
              </a:tr>
              <a:tr h="370840">
                <a:tc>
                  <a:txBody>
                    <a:bodyPr/>
                    <a:lstStyle/>
                    <a:p>
                      <a:r>
                        <a:rPr lang="en-US" dirty="0" smtClean="0"/>
                        <a:t>2007</a:t>
                      </a:r>
                      <a:endParaRPr lang="en-US" dirty="0"/>
                    </a:p>
                  </a:txBody>
                  <a:tcPr/>
                </a:tc>
                <a:tc>
                  <a:txBody>
                    <a:bodyPr/>
                    <a:lstStyle/>
                    <a:p>
                      <a:r>
                        <a:rPr lang="en-US" dirty="0" smtClean="0"/>
                        <a:t>16</a:t>
                      </a:r>
                      <a:endParaRPr lang="en-US" dirty="0"/>
                    </a:p>
                  </a:txBody>
                  <a:tcPr/>
                </a:tc>
                <a:tc>
                  <a:txBody>
                    <a:bodyPr/>
                    <a:lstStyle/>
                    <a:p>
                      <a:r>
                        <a:rPr lang="en-US" dirty="0" smtClean="0"/>
                        <a:t>6</a:t>
                      </a:r>
                      <a:endParaRPr lang="en-US" dirty="0"/>
                    </a:p>
                  </a:txBody>
                  <a:tcPr/>
                </a:tc>
                <a:tc>
                  <a:txBody>
                    <a:bodyPr/>
                    <a:lstStyle/>
                    <a:p>
                      <a:r>
                        <a:rPr lang="en-US" dirty="0" smtClean="0"/>
                        <a:t>36%</a:t>
                      </a:r>
                      <a:endParaRPr lang="en-US" dirty="0"/>
                    </a:p>
                  </a:txBody>
                  <a:tcPr/>
                </a:tc>
              </a:tr>
              <a:tr h="370840">
                <a:tc>
                  <a:txBody>
                    <a:bodyPr/>
                    <a:lstStyle/>
                    <a:p>
                      <a:r>
                        <a:rPr lang="en-US" dirty="0" smtClean="0"/>
                        <a:t>2008</a:t>
                      </a:r>
                      <a:endParaRPr lang="en-US" dirty="0"/>
                    </a:p>
                  </a:txBody>
                  <a:tcPr/>
                </a:tc>
                <a:tc>
                  <a:txBody>
                    <a:bodyPr/>
                    <a:lstStyle/>
                    <a:p>
                      <a:r>
                        <a:rPr lang="en-US" dirty="0" smtClean="0"/>
                        <a:t>12</a:t>
                      </a:r>
                      <a:endParaRPr lang="en-US" dirty="0"/>
                    </a:p>
                  </a:txBody>
                  <a:tcPr/>
                </a:tc>
                <a:tc>
                  <a:txBody>
                    <a:bodyPr/>
                    <a:lstStyle/>
                    <a:p>
                      <a:r>
                        <a:rPr lang="en-US" dirty="0" smtClean="0"/>
                        <a:t>4</a:t>
                      </a:r>
                      <a:endParaRPr lang="en-US" dirty="0"/>
                    </a:p>
                  </a:txBody>
                  <a:tcPr/>
                </a:tc>
                <a:tc>
                  <a:txBody>
                    <a:bodyPr/>
                    <a:lstStyle/>
                    <a:p>
                      <a:r>
                        <a:rPr lang="en-US" dirty="0" smtClean="0"/>
                        <a:t>33%</a:t>
                      </a:r>
                      <a:endParaRPr lang="en-US" dirty="0"/>
                    </a:p>
                  </a:txBody>
                  <a:tcPr/>
                </a:tc>
              </a:tr>
              <a:tr h="370840">
                <a:tc>
                  <a:txBody>
                    <a:bodyPr/>
                    <a:lstStyle/>
                    <a:p>
                      <a:r>
                        <a:rPr lang="en-US" dirty="0" smtClean="0"/>
                        <a:t>2009</a:t>
                      </a:r>
                      <a:endParaRPr lang="en-US" dirty="0"/>
                    </a:p>
                  </a:txBody>
                  <a:tcPr/>
                </a:tc>
                <a:tc>
                  <a:txBody>
                    <a:bodyPr/>
                    <a:lstStyle/>
                    <a:p>
                      <a:r>
                        <a:rPr lang="en-US" dirty="0" smtClean="0"/>
                        <a:t>14</a:t>
                      </a:r>
                      <a:endParaRPr lang="en-US" dirty="0"/>
                    </a:p>
                  </a:txBody>
                  <a:tcPr/>
                </a:tc>
                <a:tc>
                  <a:txBody>
                    <a:bodyPr/>
                    <a:lstStyle/>
                    <a:p>
                      <a:r>
                        <a:rPr lang="en-US" dirty="0" smtClean="0"/>
                        <a:t>9</a:t>
                      </a:r>
                      <a:endParaRPr lang="en-US" dirty="0"/>
                    </a:p>
                  </a:txBody>
                  <a:tcPr/>
                </a:tc>
                <a:tc>
                  <a:txBody>
                    <a:bodyPr/>
                    <a:lstStyle/>
                    <a:p>
                      <a:r>
                        <a:rPr lang="en-US" dirty="0" smtClean="0"/>
                        <a:t>64%</a:t>
                      </a:r>
                      <a:endParaRPr lang="en-US" dirty="0"/>
                    </a:p>
                  </a:txBody>
                  <a:tcPr/>
                </a:tc>
              </a:tr>
              <a:tr h="370840">
                <a:tc>
                  <a:txBody>
                    <a:bodyPr/>
                    <a:lstStyle/>
                    <a:p>
                      <a:r>
                        <a:rPr lang="en-US" dirty="0" smtClean="0"/>
                        <a:t>Totals</a:t>
                      </a:r>
                      <a:endParaRPr lang="en-US" dirty="0"/>
                    </a:p>
                  </a:txBody>
                  <a:tcPr/>
                </a:tc>
                <a:tc>
                  <a:txBody>
                    <a:bodyPr/>
                    <a:lstStyle/>
                    <a:p>
                      <a:r>
                        <a:rPr lang="en-US" dirty="0" smtClean="0"/>
                        <a:t>59</a:t>
                      </a:r>
                      <a:endParaRPr lang="en-US" dirty="0"/>
                    </a:p>
                  </a:txBody>
                  <a:tcPr/>
                </a:tc>
                <a:tc>
                  <a:txBody>
                    <a:bodyPr/>
                    <a:lstStyle/>
                    <a:p>
                      <a:r>
                        <a:rPr lang="en-US" dirty="0" smtClean="0"/>
                        <a:t>24</a:t>
                      </a:r>
                      <a:endParaRPr lang="en-US" dirty="0"/>
                    </a:p>
                  </a:txBody>
                  <a:tcPr/>
                </a:tc>
                <a:tc>
                  <a:txBody>
                    <a:bodyPr/>
                    <a:lstStyle/>
                    <a:p>
                      <a:r>
                        <a:rPr lang="en-US" dirty="0" smtClean="0"/>
                        <a:t>41%</a:t>
                      </a:r>
                      <a:endParaRPr lang="en-US" dirty="0"/>
                    </a:p>
                  </a:txBody>
                  <a:tcPr/>
                </a:tc>
              </a:tr>
            </a:tbl>
          </a:graphicData>
        </a:graphic>
      </p:graphicFrame>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020762"/>
          </a:xfrm>
        </p:spPr>
        <p:txBody>
          <a:bodyPr/>
          <a:lstStyle/>
          <a:p>
            <a:r>
              <a:rPr lang="en-US" dirty="0" smtClean="0"/>
              <a:t>Teachers as Writers</a:t>
            </a:r>
            <a:endParaRPr lang="en-US" dirty="0"/>
          </a:p>
        </p:txBody>
      </p:sp>
      <p:sp>
        <p:nvSpPr>
          <p:cNvPr id="3" name="Content Placeholder 2"/>
          <p:cNvSpPr>
            <a:spLocks noGrp="1"/>
          </p:cNvSpPr>
          <p:nvPr>
            <p:ph idx="1"/>
          </p:nvPr>
        </p:nvSpPr>
        <p:spPr>
          <a:xfrm>
            <a:off x="381000" y="1600200"/>
            <a:ext cx="8534400" cy="4678363"/>
          </a:xfrm>
        </p:spPr>
        <p:txBody>
          <a:bodyPr>
            <a:normAutofit/>
          </a:bodyPr>
          <a:lstStyle/>
          <a:p>
            <a:pPr marL="0" indent="0">
              <a:lnSpc>
                <a:spcPct val="110000"/>
              </a:lnSpc>
              <a:buNone/>
            </a:pPr>
            <a:r>
              <a:rPr lang="en-US" sz="2600" dirty="0" smtClean="0"/>
              <a:t>Examination of  teachers’ concept of themselves  as writers, prior to and following  the ISI, verifies that the ISI has a positive impact on the teachers’ self-perceptions.  </a:t>
            </a:r>
          </a:p>
          <a:p>
            <a:pPr marL="0" indent="0">
              <a:lnSpc>
                <a:spcPct val="110000"/>
              </a:lnSpc>
              <a:buNone/>
            </a:pPr>
            <a:endParaRPr lang="en-US" sz="2600" dirty="0" smtClean="0"/>
          </a:p>
          <a:p>
            <a:pPr marL="0" indent="0">
              <a:lnSpc>
                <a:spcPct val="110000"/>
              </a:lnSpc>
              <a:buNone/>
            </a:pPr>
            <a:r>
              <a:rPr lang="en-US" sz="2600" dirty="0"/>
              <a:t> </a:t>
            </a:r>
            <a:r>
              <a:rPr lang="en-US" sz="2600" dirty="0" smtClean="0"/>
              <a:t>            Interviews </a:t>
            </a:r>
          </a:p>
          <a:p>
            <a:pPr marL="0" indent="0">
              <a:lnSpc>
                <a:spcPct val="110000"/>
              </a:lnSpc>
              <a:buNone/>
            </a:pPr>
            <a:r>
              <a:rPr lang="en-US" sz="2600" dirty="0" smtClean="0"/>
              <a:t>	 Journals</a:t>
            </a:r>
          </a:p>
          <a:p>
            <a:pPr marL="0" indent="0">
              <a:lnSpc>
                <a:spcPct val="110000"/>
              </a:lnSpc>
              <a:buNone/>
            </a:pPr>
            <a:r>
              <a:rPr lang="en-US" sz="2600" dirty="0" smtClean="0"/>
              <a:t>	 Classroom Observations</a:t>
            </a:r>
          </a:p>
          <a:p>
            <a:pPr marL="0" indent="0">
              <a:lnSpc>
                <a:spcPct val="110000"/>
              </a:lnSpc>
              <a:buNone/>
            </a:pPr>
            <a:r>
              <a:rPr lang="en-US" dirty="0"/>
              <a:t>	</a:t>
            </a:r>
          </a:p>
        </p:txBody>
      </p:sp>
    </p:spTree>
    <p:extLst>
      <p:ext uri="{BB962C8B-B14F-4D97-AF65-F5344CB8AC3E}">
        <p14:creationId xmlns:mc="http://schemas.openxmlformats.org/markup-compatibility/2006" xmlns:mv="urn:schemas-microsoft-com:mac:vml" xmlns:p14="http://schemas.microsoft.com/office/powerpoint/2010/main" xmlns="" val="3478866716"/>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1280</TotalTime>
  <Words>1431</Words>
  <Application>Microsoft Office PowerPoint</Application>
  <PresentationFormat>On-screen Show (4:3)</PresentationFormat>
  <Paragraphs>244</Paragraphs>
  <Slides>28</Slides>
  <Notes>1</Notes>
  <HiddenSlides>0</HiddenSlides>
  <MMClips>0</MMClips>
  <ScaleCrop>false</ScaleCrop>
  <HeadingPairs>
    <vt:vector size="4" baseType="variant">
      <vt:variant>
        <vt:lpstr>Theme</vt:lpstr>
      </vt:variant>
      <vt:variant>
        <vt:i4>1</vt:i4>
      </vt:variant>
      <vt:variant>
        <vt:lpstr>Slide Titles</vt:lpstr>
      </vt:variant>
      <vt:variant>
        <vt:i4>28</vt:i4>
      </vt:variant>
    </vt:vector>
  </HeadingPairs>
  <TitlesOfParts>
    <vt:vector size="29" baseType="lpstr">
      <vt:lpstr>Office Theme</vt:lpstr>
      <vt:lpstr>Impact of ISI on Teacher Disposition on Self as Writer and  Writing Teacher       </vt:lpstr>
      <vt:lpstr>National Writing Project</vt:lpstr>
      <vt:lpstr>Central Connecticut Writing Project</vt:lpstr>
      <vt:lpstr>Invitational Summer Institute</vt:lpstr>
      <vt:lpstr>Invitational Summer Institute</vt:lpstr>
      <vt:lpstr>Guiding Questions of Inquiry</vt:lpstr>
      <vt:lpstr>Methodology</vt:lpstr>
      <vt:lpstr>Numbers of respondents  </vt:lpstr>
      <vt:lpstr>Teachers as Writers</vt:lpstr>
      <vt:lpstr>Examples from prior ISI data from interviews and journals</vt:lpstr>
      <vt:lpstr>Example of Post ISI data from interviews</vt:lpstr>
      <vt:lpstr>Examples of change in  disposition as a writer</vt:lpstr>
      <vt:lpstr>Writing Behaviors </vt:lpstr>
      <vt:lpstr>Writing Teachers</vt:lpstr>
      <vt:lpstr>Teachers describe themselves as teachers of writing</vt:lpstr>
      <vt:lpstr>Quotes validating changes in teachers feelings about teaching of writing…</vt:lpstr>
      <vt:lpstr>Changes in Assessments</vt:lpstr>
      <vt:lpstr>Evidence of student learning </vt:lpstr>
      <vt:lpstr>Quotes validating changes in assessments</vt:lpstr>
      <vt:lpstr>Write to Learn</vt:lpstr>
      <vt:lpstr>96%  of teachers  reported that they made significant changes in their teaching of writing after completing the ISI. </vt:lpstr>
      <vt:lpstr>Journal Data</vt:lpstr>
      <vt:lpstr>Classroom observation Indicators </vt:lpstr>
      <vt:lpstr>Classroom Observations</vt:lpstr>
      <vt:lpstr>Classroom observations photos</vt:lpstr>
      <vt:lpstr>Supporting data  PLC</vt:lpstr>
      <vt:lpstr>Leading  Professional Development </vt:lpstr>
      <vt:lpstr>Back to guiding questions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National Writing Project</dc:title>
  <dc:creator>Owner</dc:creator>
  <cp:lastModifiedBy>ostrowskis</cp:lastModifiedBy>
  <cp:revision>55</cp:revision>
  <cp:lastPrinted>2010-06-28T15:17:58Z</cp:lastPrinted>
  <dcterms:created xsi:type="dcterms:W3CDTF">2010-06-30T15:48:38Z</dcterms:created>
  <dcterms:modified xsi:type="dcterms:W3CDTF">2010-06-30T16:58:54Z</dcterms:modified>
</cp:coreProperties>
</file>

<file path=docProps/thumbnail.jpeg>
</file>